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xls" ContentType="application/vnd.ms-exce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574" r:id="rId2"/>
    <p:sldId id="576" r:id="rId3"/>
    <p:sldId id="577" r:id="rId4"/>
    <p:sldId id="578" r:id="rId5"/>
    <p:sldId id="579" r:id="rId6"/>
    <p:sldId id="580" r:id="rId7"/>
    <p:sldId id="585" r:id="rId8"/>
    <p:sldId id="582" r:id="rId9"/>
    <p:sldId id="583" r:id="rId10"/>
    <p:sldId id="584" r:id="rId11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474B5"/>
    <a:srgbClr val="0044E8"/>
    <a:srgbClr val="FFFFFF"/>
    <a:srgbClr val="F2FECD"/>
    <a:srgbClr val="FAC94A"/>
    <a:srgbClr val="94FA00"/>
    <a:srgbClr val="000001"/>
    <a:srgbClr val="4962C6"/>
  </p:clrMru>
</p:presentationPr>
</file>

<file path=ppt/tableStyles.xml><?xml version="1.0" encoding="utf-8"?>
<a:tblStyleLst xmlns:a="http://schemas.openxmlformats.org/drawingml/2006/main" def="{5C22544A-7EE6-4342-B048-85BDC9FD1C3A}"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32385" autoAdjust="0"/>
    <p:restoredTop sz="94660"/>
  </p:normalViewPr>
  <p:slideViewPr>
    <p:cSldViewPr snapToObjects="1">
      <p:cViewPr>
        <p:scale>
          <a:sx n="100" d="100"/>
          <a:sy n="100" d="100"/>
        </p:scale>
        <p:origin x="-43" y="58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3E0E5A-F1E6-4F16-8AD7-E28147B1413D}" type="datetimeFigureOut">
              <a:rPr lang="en-US" smtClean="0"/>
              <a:pPr/>
              <a:t>3/28/2012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FE67BE-35E6-408B-834C-F256E2A947C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Calibri" pitchFamily="-65" charset="0"/>
                <a:ea typeface="ＭＳ Ｐゴシック" pitchFamily="-65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" pitchFamily="-65" charset="0"/>
                <a:ea typeface="ＭＳ Ｐゴシック" pitchFamily="-65" charset="-128"/>
              </a:defRPr>
            </a:lvl1pPr>
          </a:lstStyle>
          <a:p>
            <a:pPr>
              <a:defRPr/>
            </a:pPr>
            <a:fld id="{6586BB9A-831F-43D4-B2B3-03788BC0DA12}" type="datetime1">
              <a:rPr lang="en-US"/>
              <a:pPr>
                <a:defRPr/>
              </a:pPr>
              <a:t>3/28/2012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Calibri" pitchFamily="-65" charset="0"/>
                <a:ea typeface="ＭＳ Ｐゴシック" pitchFamily="-65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" pitchFamily="-65" charset="0"/>
                <a:ea typeface="ＭＳ Ｐゴシック" pitchFamily="-65" charset="-128"/>
              </a:defRPr>
            </a:lvl1pPr>
          </a:lstStyle>
          <a:p>
            <a:pPr>
              <a:defRPr/>
            </a:pPr>
            <a:fld id="{90428B38-30FC-43F7-93D9-7DA8AC5C8B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ＭＳ Ｐゴシック" pitchFamily="-65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05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smtClean="0">
              <a:ea typeface="ＭＳ Ｐゴシック" pitchFamily="-112" charset="-128"/>
            </a:endParaRPr>
          </a:p>
        </p:txBody>
      </p:sp>
      <p:sp>
        <p:nvSpPr>
          <p:cNvPr id="1105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ABD90EC-F924-4CEF-8CE0-5DE3AD5A999A}" type="slidenum">
              <a:rPr lang="en-US" smtClean="0"/>
              <a:pPr/>
              <a:t>1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7F12027-A9C1-49A6-9B4B-5CAEAD5CC89D}" type="datetime1">
              <a:rPr lang="en-US"/>
              <a:pPr>
                <a:defRPr/>
              </a:pPr>
              <a:t>3/28/2012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85F7699-688A-4CBA-A992-D66E3A0B8D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1116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D68BE5C-81A6-482F-B553-B207DC2555E7}" type="datetime1">
              <a:rPr lang="en-US"/>
              <a:pPr>
                <a:defRPr/>
              </a:pPr>
              <a:t>3/28/2012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EFFB365-F333-4A8A-9C21-67267B8012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2DDCB71-2204-4FB0-A154-DB97D10ED554}" type="datetime1">
              <a:rPr lang="en-US"/>
              <a:pPr>
                <a:defRPr/>
              </a:pPr>
              <a:t>3/28/2012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63F380D-FA6E-4084-88CD-98519CAE41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1116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68F5F76-3D43-4D38-A061-E9AEF43330F3}" type="datetime1">
              <a:rPr lang="en-US"/>
              <a:pPr>
                <a:defRPr/>
              </a:pPr>
              <a:t>3/28/2012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C84E942-7059-4A5C-AC11-0CFE444327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3A3DEA0-6D58-4DFB-8D4E-504631100470}" type="datetime1">
              <a:rPr lang="en-US"/>
              <a:pPr>
                <a:defRPr/>
              </a:pPr>
              <a:t>3/28/2012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313D9B4-64B5-4F55-949C-B6BBCA2FEC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1116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E922159-1141-466B-88E0-E22189C62D63}" type="datetime1">
              <a:rPr lang="en-US"/>
              <a:pPr>
                <a:defRPr/>
              </a:pPr>
              <a:t>3/28/2012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164AA87-8314-48DB-9F92-F9BCE0868D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1116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3B3203D-81A1-463B-B179-E1AA0DB5450E}" type="datetime1">
              <a:rPr lang="en-US"/>
              <a:pPr>
                <a:defRPr/>
              </a:pPr>
              <a:t>3/28/2012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AD7A112-231E-460E-B338-237F3DBAD9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1116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12E73ED-BDD3-4AFC-ACDC-9D53BF8500A4}" type="datetime1">
              <a:rPr lang="en-US"/>
              <a:pPr>
                <a:defRPr/>
              </a:pPr>
              <a:t>3/28/2012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677E9DF-DF88-46A0-AC0E-34D3E80226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8E2E1AE-0017-45F2-ACE3-8DC3007AB0B4}" type="datetime1">
              <a:rPr lang="en-US"/>
              <a:pPr>
                <a:defRPr/>
              </a:pPr>
              <a:t>3/28/2012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0ADE14F-4CF8-4B53-A5C1-291C92DD39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9C13895-A2A0-435A-B8CF-9B59C3F5B85D}" type="datetime1">
              <a:rPr lang="en-US"/>
              <a:pPr>
                <a:defRPr/>
              </a:pPr>
              <a:t>3/28/2012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1BF953A-59C6-48A4-9687-EA32D318E0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470F4CF-9390-436A-A002-9DA4532EE576}" type="datetime1">
              <a:rPr lang="en-US"/>
              <a:pPr>
                <a:defRPr/>
              </a:pPr>
              <a:t>3/28/2012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7CFDE62-86F3-4D61-9ABF-CA3BF76609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7620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  <a:latin typeface="Calibri" pitchFamily="-65" charset="0"/>
                <a:ea typeface="ＭＳ Ｐゴシック" pitchFamily="-65" charset="-128"/>
              </a:defRPr>
            </a:lvl1pPr>
          </a:lstStyle>
          <a:p>
            <a:pPr>
              <a:defRPr/>
            </a:pPr>
            <a:fld id="{6CAB66C5-C160-4C11-BE5F-27E668BB9234}" type="datetime1">
              <a:rPr lang="en-US"/>
              <a:pPr>
                <a:defRPr/>
              </a:pPr>
              <a:t>3/28/2012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 smtClean="0">
                <a:solidFill>
                  <a:srgbClr val="898989"/>
                </a:solidFill>
                <a:latin typeface="Calibri" pitchFamily="-65" charset="0"/>
                <a:ea typeface="ＭＳ Ｐゴシック" pitchFamily="-65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rgbClr val="898989"/>
                </a:solidFill>
                <a:latin typeface="Calibri" pitchFamily="-65" charset="0"/>
                <a:ea typeface="ＭＳ Ｐゴシック" pitchFamily="-65" charset="-128"/>
              </a:defRPr>
            </a:lvl1pPr>
          </a:lstStyle>
          <a:p>
            <a:pPr>
              <a:defRPr/>
            </a:pPr>
            <a:fld id="{C5ACD0DE-A509-4129-AB6C-4A16DCB311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800" kern="1200">
          <a:solidFill>
            <a:schemeClr val="tx1"/>
          </a:solidFill>
          <a:latin typeface="+mj-lt"/>
          <a:ea typeface="ＭＳ Ｐゴシック" pitchFamily="-65" charset="-128"/>
          <a:cs typeface="ＭＳ Ｐゴシック" pitchFamily="-65" charset="-128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9pPr>
    </p:titleStyle>
    <p:bodyStyle>
      <a:lvl1pPr marL="342900" indent="-342900" algn="ctr" defTabSz="457200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ＭＳ Ｐゴシック" pitchFamily="-65" charset="-128"/>
          <a:cs typeface="ＭＳ Ｐゴシック" pitchFamily="-65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1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Microsoft_Office_Excel_97-2003_Worksheet2.xls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Box 3"/>
          <p:cNvSpPr txBox="1">
            <a:spLocks noChangeArrowheads="1"/>
          </p:cNvSpPr>
          <p:nvPr/>
        </p:nvSpPr>
        <p:spPr bwMode="auto">
          <a:xfrm>
            <a:off x="1905000" y="3505200"/>
            <a:ext cx="51816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600" dirty="0" smtClean="0">
                <a:solidFill>
                  <a:srgbClr val="7F7F7F"/>
                </a:solidFill>
                <a:latin typeface="Calibri" pitchFamily="-112" charset="0"/>
              </a:rPr>
              <a:t>Jim Moroney</a:t>
            </a:r>
          </a:p>
          <a:p>
            <a:pPr algn="ctr"/>
            <a:r>
              <a:rPr lang="en-US" sz="2800" dirty="0" smtClean="0">
                <a:solidFill>
                  <a:srgbClr val="7F7F7F"/>
                </a:solidFill>
                <a:latin typeface="Calibri" pitchFamily="-112" charset="0"/>
              </a:rPr>
              <a:t>April, 2012</a:t>
            </a:r>
            <a:endParaRPr lang="en-US" sz="2800" dirty="0">
              <a:solidFill>
                <a:srgbClr val="7F7F7F"/>
              </a:solidFill>
              <a:latin typeface="Calibri" pitchFamily="-112" charset="0"/>
            </a:endParaRPr>
          </a:p>
        </p:txBody>
      </p:sp>
      <p:pic>
        <p:nvPicPr>
          <p:cNvPr id="14339" name="Picture 3"/>
          <p:cNvPicPr>
            <a:picLocks noChangeAspect="1"/>
          </p:cNvPicPr>
          <p:nvPr/>
        </p:nvPicPr>
        <p:blipFill>
          <a:blip r:embed="rId3">
            <a:lum bright="-40000"/>
          </a:blip>
          <a:srcRect/>
          <a:stretch>
            <a:fillRect/>
          </a:stretch>
        </p:blipFill>
        <p:spPr bwMode="auto">
          <a:xfrm>
            <a:off x="2514600" y="4907542"/>
            <a:ext cx="4368800" cy="548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0" y="160020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chemeClr val="bg1">
                    <a:lumMod val="95000"/>
                  </a:schemeClr>
                </a:solidFill>
                <a:latin typeface="+mj-lt"/>
              </a:rPr>
              <a:t>Paying For Newsroom Scale</a:t>
            </a:r>
            <a:endParaRPr lang="en-US" sz="4800" b="1" dirty="0">
              <a:solidFill>
                <a:schemeClr val="bg1">
                  <a:lumMod val="95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2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8229600" cy="9144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 Parting Thoughts</a:t>
            </a:r>
          </a:p>
        </p:txBody>
      </p:sp>
      <p:sp>
        <p:nvSpPr>
          <p:cNvPr id="6" name="Rectangle 5"/>
          <p:cNvSpPr/>
          <p:nvPr/>
        </p:nvSpPr>
        <p:spPr>
          <a:xfrm>
            <a:off x="304800" y="671691"/>
            <a:ext cx="845820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400" b="1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Print ad revenue decline is </a:t>
            </a:r>
            <a:r>
              <a:rPr lang="en-US" sz="2400" b="1" dirty="0" smtClean="0">
                <a:solidFill>
                  <a:schemeClr val="bg1"/>
                </a:solidFill>
                <a:latin typeface="+mj-lt"/>
              </a:rPr>
              <a:t>secular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 and </a:t>
            </a:r>
            <a:r>
              <a:rPr lang="en-US" sz="2400" b="1" dirty="0" smtClean="0">
                <a:solidFill>
                  <a:schemeClr val="bg1"/>
                </a:solidFill>
                <a:latin typeface="+mj-lt"/>
              </a:rPr>
              <a:t>permanent</a:t>
            </a: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endParaRPr lang="en-US" sz="2400" b="1" dirty="0" smtClean="0">
              <a:solidFill>
                <a:schemeClr val="bg1">
                  <a:lumMod val="50000"/>
                </a:schemeClr>
              </a:solidFill>
              <a:latin typeface="+mj-lt"/>
            </a:endParaRP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  <a:latin typeface="+mj-lt"/>
              </a:rPr>
              <a:t>Digital advertising 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provides revenue growth but </a:t>
            </a:r>
            <a:r>
              <a:rPr lang="en-US" sz="2400" b="1" dirty="0" smtClean="0">
                <a:solidFill>
                  <a:schemeClr val="bg1"/>
                </a:solidFill>
                <a:latin typeface="+mj-lt"/>
              </a:rPr>
              <a:t>insufficient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 to </a:t>
            </a:r>
            <a:br>
              <a:rPr lang="en-US" sz="24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</a:b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   support present scale</a:t>
            </a: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endParaRPr lang="en-US" sz="2400" dirty="0" smtClean="0">
              <a:solidFill>
                <a:schemeClr val="bg1">
                  <a:lumMod val="50000"/>
                </a:schemeClr>
              </a:solidFill>
              <a:latin typeface="+mj-lt"/>
            </a:endParaRP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  <a:latin typeface="+mj-lt"/>
              </a:rPr>
              <a:t>Diversify sources 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of revenue and decrease dependency on print </a:t>
            </a:r>
            <a:br>
              <a:rPr lang="en-US" sz="24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</a:b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   advertising </a:t>
            </a: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endParaRPr lang="en-US" sz="2400" dirty="0" smtClean="0">
              <a:solidFill>
                <a:schemeClr val="bg1">
                  <a:lumMod val="50000"/>
                </a:schemeClr>
              </a:solidFill>
              <a:latin typeface="+mj-lt"/>
            </a:endParaRP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  <a:latin typeface="+mj-lt"/>
              </a:rPr>
              <a:t>Home delivery pricing 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is a good place to start</a:t>
            </a: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endParaRPr lang="en-US" sz="2400" dirty="0" smtClean="0">
              <a:solidFill>
                <a:schemeClr val="bg1">
                  <a:lumMod val="50000"/>
                </a:schemeClr>
              </a:solidFill>
              <a:latin typeface="+mj-lt"/>
            </a:endParaRP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 Consider offering marketing services, especially </a:t>
            </a:r>
            <a:r>
              <a:rPr lang="en-US" sz="2400" b="1" dirty="0" smtClean="0">
                <a:solidFill>
                  <a:schemeClr val="bg1"/>
                </a:solidFill>
                <a:latin typeface="+mj-lt"/>
              </a:rPr>
              <a:t>digital/social</a:t>
            </a: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endParaRPr lang="en-US" sz="2400" b="1" dirty="0" smtClean="0">
              <a:solidFill>
                <a:schemeClr val="bg1">
                  <a:lumMod val="50000"/>
                </a:schemeClr>
              </a:solidFill>
              <a:latin typeface="+mj-lt"/>
            </a:endParaRP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 Two-thirds of </a:t>
            </a:r>
            <a:r>
              <a:rPr lang="en-US" sz="2400" b="1" dirty="0" smtClean="0">
                <a:solidFill>
                  <a:schemeClr val="bg1"/>
                </a:solidFill>
                <a:latin typeface="+mj-lt"/>
              </a:rPr>
              <a:t>marketing spending 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in the US is not advertising: </a:t>
            </a:r>
            <a:br>
              <a:rPr lang="en-US" sz="24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</a:b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   it's </a:t>
            </a:r>
            <a:r>
              <a:rPr lang="en-US" sz="2400" b="1" dirty="0" smtClean="0">
                <a:solidFill>
                  <a:schemeClr val="bg1"/>
                </a:solidFill>
                <a:latin typeface="+mj-lt"/>
              </a:rPr>
              <a:t>"below the line"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/>
            </a:r>
            <a:br>
              <a:rPr lang="en-US" sz="24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</a:b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 </a:t>
            </a:r>
            <a:r>
              <a:rPr lang="en-US" dirty="0" smtClean="0">
                <a:solidFill>
                  <a:schemeClr val="bg1"/>
                </a:solidFill>
                <a:latin typeface="+mj-lt"/>
              </a:rPr>
              <a:t/>
            </a:r>
            <a:br>
              <a:rPr lang="en-US" dirty="0" smtClean="0">
                <a:solidFill>
                  <a:schemeClr val="bg1"/>
                </a:solidFill>
                <a:latin typeface="+mj-lt"/>
              </a:rPr>
            </a:br>
            <a:r>
              <a:rPr lang="en-US" dirty="0" smtClean="0">
                <a:solidFill>
                  <a:schemeClr val="bg1"/>
                </a:solidFill>
                <a:latin typeface="+mj-lt"/>
              </a:rPr>
              <a:t> </a:t>
            </a:r>
            <a:br>
              <a:rPr lang="en-US" dirty="0" smtClean="0">
                <a:solidFill>
                  <a:schemeClr val="bg1"/>
                </a:solidFill>
                <a:latin typeface="+mj-lt"/>
              </a:rPr>
            </a:br>
            <a:endParaRPr lang="en-US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685800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sz="3200" b="1" dirty="0" smtClean="0">
                <a:solidFill>
                  <a:srgbClr val="FF0000"/>
                </a:solidFill>
              </a:rPr>
              <a:t> Strategy for Success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066800" y="1066800"/>
            <a:ext cx="7543800" cy="54322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  <a:buClr>
                <a:srgbClr val="C00000"/>
              </a:buClr>
              <a:buFont typeface="Wingdings" pitchFamily="2" charset="2"/>
              <a:buChar char="§"/>
            </a:pPr>
            <a:r>
              <a:rPr lang="en-US" sz="2800" b="1" dirty="0" smtClean="0">
                <a:solidFill>
                  <a:schemeClr val="bg1">
                    <a:lumMod val="95000"/>
                  </a:schemeClr>
                </a:solidFill>
                <a:latin typeface="+mj-lt"/>
              </a:rPr>
              <a:t> Differentiated and relevant products:</a:t>
            </a:r>
          </a:p>
          <a:p>
            <a:pPr lvl="1">
              <a:spcAft>
                <a:spcPts val="1800"/>
              </a:spcAft>
              <a:buClr>
                <a:schemeClr val="tx1">
                  <a:lumMod val="50000"/>
                  <a:lumOff val="50000"/>
                </a:schemeClr>
              </a:buClr>
              <a:buFont typeface="Arial" pitchFamily="34" charset="0"/>
              <a:buChar char="•"/>
            </a:pPr>
            <a:r>
              <a:rPr lang="en-US" sz="2800" b="1" i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 Local news and information</a:t>
            </a:r>
            <a:br>
              <a:rPr lang="en-US" sz="2800" b="1" i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</a:br>
            <a:endParaRPr lang="en-US" sz="2800" b="1" i="1" dirty="0" smtClean="0">
              <a:solidFill>
                <a:schemeClr val="bg1">
                  <a:lumMod val="50000"/>
                </a:schemeClr>
              </a:solidFill>
              <a:latin typeface="+mj-lt"/>
            </a:endParaRPr>
          </a:p>
          <a:p>
            <a:pPr>
              <a:spcAft>
                <a:spcPts val="1800"/>
              </a:spcAft>
              <a:buClr>
                <a:srgbClr val="C00000"/>
              </a:buClr>
              <a:buFont typeface="Wingdings" pitchFamily="2" charset="2"/>
              <a:buChar char="§"/>
            </a:pPr>
            <a:r>
              <a:rPr lang="en-US" sz="2800" b="1" dirty="0" smtClean="0">
                <a:solidFill>
                  <a:schemeClr val="bg1">
                    <a:lumMod val="95000"/>
                  </a:schemeClr>
                </a:solidFill>
                <a:latin typeface="+mj-lt"/>
              </a:rPr>
              <a:t> Sustainable competitive advantage:</a:t>
            </a:r>
          </a:p>
          <a:p>
            <a:pPr lvl="1">
              <a:spcAft>
                <a:spcPts val="1800"/>
              </a:spcAft>
              <a:buClr>
                <a:schemeClr val="tx1">
                  <a:lumMod val="65000"/>
                  <a:lumOff val="35000"/>
                </a:schemeClr>
              </a:buClr>
              <a:buFont typeface="Arial" pitchFamily="34" charset="0"/>
              <a:buChar char="•"/>
            </a:pPr>
            <a:r>
              <a:rPr lang="en-US" sz="2800" b="1" i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 The scale of your newsroom</a:t>
            </a:r>
            <a:br>
              <a:rPr lang="en-US" sz="2800" b="1" i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</a:br>
            <a:endParaRPr lang="en-US" sz="2800" b="1" i="1" dirty="0" smtClean="0">
              <a:solidFill>
                <a:schemeClr val="bg1">
                  <a:lumMod val="50000"/>
                </a:schemeClr>
              </a:solidFill>
              <a:latin typeface="+mj-lt"/>
            </a:endParaRPr>
          </a:p>
          <a:p>
            <a:pPr>
              <a:spcAft>
                <a:spcPts val="1800"/>
              </a:spcAft>
              <a:buClr>
                <a:srgbClr val="C00000"/>
              </a:buClr>
              <a:buFont typeface="Wingdings" pitchFamily="2" charset="2"/>
              <a:buChar char="§"/>
            </a:pPr>
            <a:r>
              <a:rPr lang="en-US" sz="2800" b="1" dirty="0" smtClean="0">
                <a:solidFill>
                  <a:schemeClr val="bg1">
                    <a:lumMod val="95000"/>
                  </a:schemeClr>
                </a:solidFill>
                <a:latin typeface="+mj-lt"/>
              </a:rPr>
              <a:t> Apply </a:t>
            </a:r>
            <a:r>
              <a:rPr lang="en-US" sz="2800" b="1" smtClean="0">
                <a:solidFill>
                  <a:schemeClr val="bg1">
                    <a:lumMod val="95000"/>
                  </a:schemeClr>
                </a:solidFill>
                <a:latin typeface="+mj-lt"/>
              </a:rPr>
              <a:t>your scale:</a:t>
            </a:r>
            <a:endParaRPr lang="en-US" sz="2800" b="1" dirty="0" smtClean="0">
              <a:solidFill>
                <a:schemeClr val="bg1">
                  <a:lumMod val="95000"/>
                </a:schemeClr>
              </a:solidFill>
              <a:latin typeface="+mj-lt"/>
            </a:endParaRPr>
          </a:p>
          <a:p>
            <a:pPr lvl="1">
              <a:spcAft>
                <a:spcPts val="1800"/>
              </a:spcAft>
              <a:buClr>
                <a:schemeClr val="tx1">
                  <a:lumMod val="65000"/>
                  <a:lumOff val="35000"/>
                </a:schemeClr>
              </a:buClr>
              <a:buFont typeface="Arial" pitchFamily="34" charset="0"/>
              <a:buChar char="•"/>
            </a:pPr>
            <a:r>
              <a:rPr lang="en-US" sz="2800" b="1" dirty="0" smtClean="0">
                <a:solidFill>
                  <a:schemeClr val="bg1">
                    <a:lumMod val="95000"/>
                  </a:schemeClr>
                </a:solidFill>
                <a:latin typeface="+mj-lt"/>
              </a:rPr>
              <a:t> </a:t>
            </a:r>
            <a:r>
              <a:rPr lang="en-US" sz="2800" b="1" i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Breadth and depth of local reporting</a:t>
            </a:r>
            <a:br>
              <a:rPr lang="en-US" sz="2800" b="1" i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</a:br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</a:rPr>
              <a:t/>
            </a:r>
            <a:br>
              <a:rPr lang="en-US" sz="2400" dirty="0" smtClean="0">
                <a:solidFill>
                  <a:schemeClr val="bg1">
                    <a:lumMod val="95000"/>
                  </a:schemeClr>
                </a:solidFill>
              </a:rPr>
            </a:br>
            <a:endParaRPr lang="en-US" sz="24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2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8229600" cy="685800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sz="3200" b="1" dirty="0" smtClean="0">
                <a:solidFill>
                  <a:srgbClr val="FF0000"/>
                </a:solidFill>
                <a:cs typeface="Arial" charset="0"/>
              </a:rPr>
              <a:t> The Dilemma</a:t>
            </a:r>
            <a:endParaRPr lang="en-US" sz="3200" b="1" dirty="0" smtClean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66800" y="304800"/>
            <a:ext cx="76962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+mj-lt"/>
              </a:rPr>
              <a:t/>
            </a:r>
            <a:br>
              <a:rPr lang="en-US" dirty="0" smtClean="0">
                <a:solidFill>
                  <a:schemeClr val="bg1"/>
                </a:solidFill>
                <a:latin typeface="+mj-lt"/>
              </a:rPr>
            </a:br>
            <a:r>
              <a:rPr lang="en-US" dirty="0" smtClean="0">
                <a:solidFill>
                  <a:schemeClr val="bg1"/>
                </a:solidFill>
                <a:latin typeface="+mj-lt"/>
              </a:rPr>
              <a:t/>
            </a:r>
            <a:br>
              <a:rPr lang="en-US" dirty="0" smtClean="0">
                <a:solidFill>
                  <a:schemeClr val="bg1"/>
                </a:solidFill>
                <a:latin typeface="+mj-lt"/>
              </a:rPr>
            </a:br>
            <a:r>
              <a:rPr lang="en-US" sz="2800" b="1" dirty="0" smtClean="0">
                <a:solidFill>
                  <a:schemeClr val="bg1"/>
                </a:solidFill>
                <a:latin typeface="+mj-lt"/>
              </a:rPr>
              <a:t>Is Your Competitive Advantage Sustainable? </a:t>
            </a:r>
          </a:p>
        </p:txBody>
      </p:sp>
      <p:sp>
        <p:nvSpPr>
          <p:cNvPr id="4" name="Rectangle 3"/>
          <p:cNvSpPr/>
          <p:nvPr/>
        </p:nvSpPr>
        <p:spPr>
          <a:xfrm>
            <a:off x="2057400" y="1600200"/>
            <a:ext cx="4495800" cy="47859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500" b="1" dirty="0" smtClean="0">
                <a:solidFill>
                  <a:srgbClr val="FF0000"/>
                </a:solidFill>
                <a:latin typeface="Arial Black" pitchFamily="34" charset="0"/>
                <a:cs typeface="Arial" pitchFamily="34" charset="0"/>
              </a:rPr>
              <a:t>Not, </a:t>
            </a:r>
            <a:endParaRPr lang="en-US" sz="4000" b="1" dirty="0" smtClean="0">
              <a:solidFill>
                <a:srgbClr val="FF0000"/>
              </a:solidFill>
              <a:latin typeface="Arial Black" pitchFamily="34" charset="0"/>
              <a:cs typeface="Arial" pitchFamily="34" charset="0"/>
            </a:endParaRPr>
          </a:p>
          <a:p>
            <a:pPr algn="ctr"/>
            <a:r>
              <a:rPr lang="en-US" sz="3200" kern="2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Black" pitchFamily="34" charset="0"/>
                <a:cs typeface="Arial" pitchFamily="34" charset="0"/>
              </a:rPr>
              <a:t>unless we</a:t>
            </a:r>
            <a:endParaRPr lang="en-US" sz="3200" b="1" kern="2200" dirty="0" smtClean="0">
              <a:solidFill>
                <a:schemeClr val="tx1">
                  <a:lumMod val="65000"/>
                  <a:lumOff val="35000"/>
                </a:schemeClr>
              </a:solidFill>
              <a:latin typeface="Arial Black" pitchFamily="34" charset="0"/>
              <a:cs typeface="Arial" pitchFamily="34" charset="0"/>
            </a:endParaRPr>
          </a:p>
          <a:p>
            <a:pPr algn="ctr"/>
            <a:r>
              <a:rPr lang="en-US" sz="5400" dirty="0" smtClean="0">
                <a:solidFill>
                  <a:srgbClr val="FF0000"/>
                </a:solidFill>
                <a:latin typeface="Arial Black" pitchFamily="34" charset="0"/>
                <a:cs typeface="Arial" pitchFamily="34" charset="0"/>
              </a:rPr>
              <a:t>diversify</a:t>
            </a:r>
            <a:r>
              <a:rPr lang="en-US" sz="4400" dirty="0" smtClean="0">
                <a:solidFill>
                  <a:srgbClr val="FF0000"/>
                </a:solidFill>
                <a:latin typeface="Arial Black" pitchFamily="34" charset="0"/>
                <a:cs typeface="Arial" pitchFamily="34" charset="0"/>
              </a:rPr>
              <a:t/>
            </a:r>
            <a:br>
              <a:rPr lang="en-US" sz="4400" dirty="0" smtClean="0">
                <a:solidFill>
                  <a:srgbClr val="FF0000"/>
                </a:solidFill>
                <a:latin typeface="Arial Black" pitchFamily="34" charset="0"/>
                <a:cs typeface="Arial" pitchFamily="34" charset="0"/>
              </a:rPr>
            </a:br>
            <a:r>
              <a:rPr lang="en-US" sz="4400" dirty="0" smtClean="0">
                <a:solidFill>
                  <a:srgbClr val="FF0000"/>
                </a:solidFill>
                <a:latin typeface="Arial Black" pitchFamily="34" charset="0"/>
                <a:cs typeface="Arial" pitchFamily="34" charset="0"/>
              </a:rPr>
              <a:t>our </a:t>
            </a:r>
            <a:r>
              <a:rPr 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Black" pitchFamily="34" charset="0"/>
                <a:cs typeface="Arial" pitchFamily="34" charset="0"/>
              </a:rPr>
              <a:t>sources of </a:t>
            </a:r>
            <a:br>
              <a:rPr 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Black" pitchFamily="34" charset="0"/>
                <a:cs typeface="Arial" pitchFamily="34" charset="0"/>
              </a:rPr>
            </a:br>
            <a:r>
              <a:rPr lang="en-US" sz="6000" b="1" dirty="0" smtClean="0">
                <a:solidFill>
                  <a:srgbClr val="FF0000"/>
                </a:solidFill>
                <a:latin typeface="Arial Black" pitchFamily="34" charset="0"/>
                <a:cs typeface="Arial" pitchFamily="34" charset="0"/>
              </a:rPr>
              <a:t>revenue</a:t>
            </a:r>
            <a:endParaRPr lang="en-US" sz="6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22800" y="1591925"/>
            <a:ext cx="4368800" cy="495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0" name="Rectangle 2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8229600" cy="609600"/>
          </a:xfrm>
          <a:prstGeom prst="rect">
            <a:avLst/>
          </a:prstGeom>
        </p:spPr>
        <p:txBody>
          <a:bodyPr>
            <a:normAutofit/>
          </a:bodyPr>
          <a:lstStyle/>
          <a:p>
            <a:pPr eaLnBrk="1" hangingPunct="1"/>
            <a:r>
              <a:rPr lang="en-US" sz="3200" b="1" dirty="0" smtClean="0">
                <a:solidFill>
                  <a:srgbClr val="FF0000"/>
                </a:solidFill>
                <a:cs typeface="Arial" charset="0"/>
              </a:rPr>
              <a:t> Why Our Industry Should Care</a:t>
            </a:r>
            <a:endParaRPr lang="en-US" sz="3200" b="1" dirty="0" smtClean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90600" y="840432"/>
            <a:ext cx="8763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  <a:latin typeface="+mj-lt"/>
              </a:rPr>
              <a:t>TV newsrooms win</a:t>
            </a:r>
            <a:endParaRPr lang="en-US" sz="2400" b="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1302097"/>
            <a:ext cx="2670182" cy="1974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5105400" y="921603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+mj-lt"/>
              </a:rPr>
              <a:t>Promotion platform </a:t>
            </a:r>
          </a:p>
          <a:p>
            <a:r>
              <a:rPr lang="en-US" sz="2400" b="1" dirty="0" smtClean="0">
                <a:solidFill>
                  <a:schemeClr val="bg1"/>
                </a:solidFill>
                <a:latin typeface="+mj-lt"/>
              </a:rPr>
              <a:t>Exclusive prime time &amp; sports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8600" y="685800"/>
            <a:ext cx="990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smtClean="0">
                <a:solidFill>
                  <a:srgbClr val="C00000"/>
                </a:solidFill>
                <a:latin typeface="Arial Black" pitchFamily="34" charset="0"/>
              </a:rPr>
              <a:t>1</a:t>
            </a:r>
            <a:endParaRPr lang="en-US" sz="8800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600" y="3581400"/>
            <a:ext cx="990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smtClean="0">
                <a:solidFill>
                  <a:srgbClr val="C00000"/>
                </a:solidFill>
                <a:latin typeface="Arial Black" pitchFamily="34" charset="0"/>
              </a:rPr>
              <a:t>2</a:t>
            </a:r>
            <a:endParaRPr lang="en-US" sz="8800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143000" y="3810000"/>
            <a:ext cx="276421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+mj-lt"/>
              </a:rPr>
              <a:t>Two ubiquitous </a:t>
            </a:r>
          </a:p>
          <a:p>
            <a:r>
              <a:rPr lang="en-US" sz="2400" b="1" dirty="0" smtClean="0">
                <a:solidFill>
                  <a:schemeClr val="bg1"/>
                </a:solidFill>
                <a:latin typeface="+mj-lt"/>
              </a:rPr>
              <a:t>distribution systems</a:t>
            </a:r>
            <a:endParaRPr lang="en-US" sz="2400" dirty="0">
              <a:latin typeface="+mj-lt"/>
            </a:endParaRPr>
          </a:p>
        </p:txBody>
      </p:sp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78318" y="4800600"/>
            <a:ext cx="2628900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4267200" y="685800"/>
            <a:ext cx="990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smtClean="0">
                <a:solidFill>
                  <a:srgbClr val="C00000"/>
                </a:solidFill>
                <a:latin typeface="Arial Black" pitchFamily="34" charset="0"/>
              </a:rPr>
              <a:t>3</a:t>
            </a:r>
            <a:endParaRPr lang="en-US" sz="8800" dirty="0">
              <a:solidFill>
                <a:srgbClr val="C0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1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41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41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/>
      <p:bldP spid="7" grpId="0"/>
      <p:bldP spid="8" grpId="0"/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2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8229600" cy="685800"/>
          </a:xfrm>
          <a:prstGeom prst="rect">
            <a:avLst/>
          </a:prstGeom>
        </p:spPr>
        <p:txBody>
          <a:bodyPr/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 The problem circa 2008</a:t>
            </a:r>
          </a:p>
        </p:txBody>
      </p:sp>
      <p:sp>
        <p:nvSpPr>
          <p:cNvPr id="6" name="Rectangle 5"/>
          <p:cNvSpPr/>
          <p:nvPr/>
        </p:nvSpPr>
        <p:spPr>
          <a:xfrm>
            <a:off x="914400" y="990600"/>
            <a:ext cx="74676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44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4400" b="1" dirty="0" smtClean="0">
                <a:solidFill>
                  <a:schemeClr val="bg1"/>
                </a:solidFill>
                <a:latin typeface="+mj-lt"/>
              </a:rPr>
              <a:t>Q2, 2008 = 10</a:t>
            </a:r>
          </a:p>
          <a:p>
            <a:pPr>
              <a:spcAft>
                <a:spcPts val="1800"/>
              </a:spcAft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4400" b="1" dirty="0" smtClean="0">
                <a:solidFill>
                  <a:schemeClr val="bg1"/>
                </a:solidFill>
                <a:latin typeface="+mj-lt"/>
              </a:rPr>
              <a:t> 80/20 </a:t>
            </a:r>
          </a:p>
          <a:p>
            <a:pPr>
              <a:spcAft>
                <a:spcPts val="1800"/>
              </a:spcAft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4400" b="1" dirty="0" smtClean="0">
                <a:solidFill>
                  <a:schemeClr val="bg1"/>
                </a:solidFill>
                <a:latin typeface="+mj-lt"/>
              </a:rPr>
              <a:t> 80/20</a:t>
            </a:r>
            <a:endParaRPr lang="en-US" sz="2400" dirty="0" smtClean="0">
              <a:solidFill>
                <a:schemeClr val="bg1">
                  <a:lumMod val="75000"/>
                </a:schemeClr>
              </a:solidFill>
              <a:latin typeface="+mj-lt"/>
              <a:cs typeface="Arial" pitchFamily="34" charset="0"/>
            </a:endParaRPr>
          </a:p>
          <a:p>
            <a:pPr>
              <a:spcAft>
                <a:spcPts val="1800"/>
              </a:spcAft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4400" b="1" dirty="0" smtClean="0">
                <a:solidFill>
                  <a:schemeClr val="bg1"/>
                </a:solidFill>
                <a:latin typeface="+mj-lt"/>
              </a:rPr>
              <a:t> 60/40 </a:t>
            </a:r>
          </a:p>
          <a:p>
            <a:pPr>
              <a:spcAft>
                <a:spcPts val="1800"/>
              </a:spcAft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4400" b="1" dirty="0" smtClean="0">
                <a:solidFill>
                  <a:schemeClr val="bg1"/>
                </a:solidFill>
                <a:latin typeface="+mj-lt"/>
              </a:rPr>
              <a:t> 50/50?</a:t>
            </a:r>
            <a:endParaRPr lang="en-US" sz="4400" b="1" dirty="0">
              <a:solidFill>
                <a:schemeClr val="bg1"/>
              </a:solidFill>
              <a:latin typeface="+mj-lt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1447800" y="2819400"/>
            <a:ext cx="1219200" cy="762000"/>
          </a:xfrm>
          <a:prstGeom prst="line">
            <a:avLst/>
          </a:prstGeom>
          <a:ln w="50800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>
            <a:off x="1447800" y="2819400"/>
            <a:ext cx="1219200" cy="762000"/>
          </a:xfrm>
          <a:prstGeom prst="line">
            <a:avLst/>
          </a:prstGeom>
          <a:ln w="50800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2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8229600" cy="91440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One Solution</a:t>
            </a:r>
            <a:br>
              <a:rPr lang="en-US" sz="3200" b="1" dirty="0" smtClean="0">
                <a:solidFill>
                  <a:srgbClr val="FF0000"/>
                </a:solidFill>
              </a:rPr>
            </a:br>
            <a:endParaRPr lang="en-US" sz="3200" b="1" dirty="0" smtClean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4800" y="762000"/>
            <a:ext cx="8458200" cy="62324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400" b="1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800" b="1" dirty="0" smtClean="0">
                <a:solidFill>
                  <a:schemeClr val="bg1"/>
                </a:solidFill>
                <a:latin typeface="+mj-lt"/>
              </a:rPr>
              <a:t>Inelasticity of home delivery pricing</a:t>
            </a:r>
          </a:p>
          <a:p>
            <a:pPr>
              <a:spcAft>
                <a:spcPts val="1800"/>
              </a:spcAft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800" b="1" dirty="0" smtClean="0">
                <a:solidFill>
                  <a:schemeClr val="bg1"/>
                </a:solidFill>
                <a:latin typeface="+mj-lt"/>
              </a:rPr>
              <a:t> Rate x Volume = Total Revenue</a:t>
            </a:r>
          </a:p>
          <a:p>
            <a:pPr>
              <a:spcAft>
                <a:spcPts val="1800"/>
              </a:spcAft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800" b="1" dirty="0" smtClean="0">
                <a:solidFill>
                  <a:schemeClr val="bg1"/>
                </a:solidFill>
                <a:latin typeface="+mj-lt"/>
              </a:rPr>
              <a:t> Increases in rate mean declines in volume, yet total </a:t>
            </a:r>
            <a:br>
              <a:rPr lang="en-US" sz="2800" b="1" dirty="0" smtClean="0">
                <a:solidFill>
                  <a:schemeClr val="bg1"/>
                </a:solidFill>
                <a:latin typeface="+mj-lt"/>
              </a:rPr>
            </a:br>
            <a:r>
              <a:rPr lang="en-US" sz="2800" b="1" dirty="0" smtClean="0">
                <a:solidFill>
                  <a:schemeClr val="bg1"/>
                </a:solidFill>
                <a:latin typeface="+mj-lt"/>
              </a:rPr>
              <a:t>   revenue still goes up</a:t>
            </a:r>
          </a:p>
          <a:p>
            <a:pPr>
              <a:spcAft>
                <a:spcPts val="1800"/>
              </a:spcAft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800" b="1" dirty="0" smtClean="0">
                <a:solidFill>
                  <a:schemeClr val="bg1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2800" dirty="0" smtClean="0">
                <a:solidFill>
                  <a:srgbClr val="FF0000"/>
                </a:solidFill>
                <a:latin typeface="+mj-lt"/>
              </a:rPr>
              <a:t>Example:</a:t>
            </a:r>
            <a:r>
              <a:rPr lang="en-US" sz="2800" dirty="0" smtClean="0">
                <a:solidFill>
                  <a:schemeClr val="bg1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2800" b="1" dirty="0" smtClean="0">
                <a:solidFill>
                  <a:schemeClr val="bg1"/>
                </a:solidFill>
                <a:latin typeface="+mj-lt"/>
              </a:rPr>
              <a:t/>
            </a:r>
            <a:br>
              <a:rPr lang="en-US" sz="2800" b="1" dirty="0" smtClean="0">
                <a:solidFill>
                  <a:schemeClr val="bg1"/>
                </a:solidFill>
                <a:latin typeface="+mj-lt"/>
              </a:rPr>
            </a:br>
            <a:r>
              <a:rPr lang="en-US" sz="2800" b="1" dirty="0" smtClean="0">
                <a:solidFill>
                  <a:schemeClr val="bg1"/>
                </a:solidFill>
                <a:latin typeface="+mj-lt"/>
              </a:rPr>
              <a:t>   $240 </a:t>
            </a:r>
            <a:r>
              <a:rPr lang="en-US" sz="2800" b="1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(rate) </a:t>
            </a:r>
            <a:r>
              <a:rPr lang="en-US" sz="2800" b="1" dirty="0" smtClean="0">
                <a:solidFill>
                  <a:schemeClr val="bg1"/>
                </a:solidFill>
                <a:latin typeface="+mj-lt"/>
              </a:rPr>
              <a:t>x 300,000 </a:t>
            </a:r>
            <a:r>
              <a:rPr lang="en-US" sz="2800" b="1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(volume) </a:t>
            </a:r>
            <a:r>
              <a:rPr lang="en-US" sz="2800" b="1" dirty="0" smtClean="0">
                <a:solidFill>
                  <a:schemeClr val="bg1"/>
                </a:solidFill>
                <a:latin typeface="+mj-lt"/>
              </a:rPr>
              <a:t>= $72,000,000</a:t>
            </a:r>
          </a:p>
          <a:p>
            <a:pPr>
              <a:spcAft>
                <a:spcPts val="1800"/>
              </a:spcAft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800" b="1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800" dirty="0" smtClean="0">
                <a:solidFill>
                  <a:srgbClr val="FF0000"/>
                </a:solidFill>
                <a:latin typeface="+mj-lt"/>
              </a:rPr>
              <a:t>Raise Rate:  </a:t>
            </a:r>
            <a:r>
              <a:rPr lang="en-US" sz="2800" dirty="0" smtClean="0">
                <a:solidFill>
                  <a:schemeClr val="bg1">
                    <a:lumMod val="75000"/>
                  </a:schemeClr>
                </a:solidFill>
                <a:latin typeface="+mj-lt"/>
              </a:rPr>
              <a:t/>
            </a:r>
            <a:br>
              <a:rPr lang="en-US" sz="2800" dirty="0" smtClean="0">
                <a:solidFill>
                  <a:schemeClr val="bg1">
                    <a:lumMod val="75000"/>
                  </a:schemeClr>
                </a:solidFill>
                <a:latin typeface="+mj-lt"/>
              </a:rPr>
            </a:br>
            <a:r>
              <a:rPr lang="en-US" sz="2800" dirty="0" smtClean="0">
                <a:solidFill>
                  <a:schemeClr val="bg1">
                    <a:lumMod val="75000"/>
                  </a:schemeClr>
                </a:solidFill>
                <a:latin typeface="+mj-lt"/>
              </a:rPr>
              <a:t>   </a:t>
            </a:r>
            <a:r>
              <a:rPr lang="en-US" sz="2800" b="1" dirty="0" smtClean="0">
                <a:solidFill>
                  <a:schemeClr val="bg1"/>
                </a:solidFill>
                <a:latin typeface="+mj-lt"/>
              </a:rPr>
              <a:t>$360 </a:t>
            </a:r>
            <a:r>
              <a:rPr lang="en-US" sz="2800" b="1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(+40%) </a:t>
            </a:r>
            <a:r>
              <a:rPr lang="en-US" sz="2800" b="1" dirty="0" smtClean="0">
                <a:solidFill>
                  <a:schemeClr val="bg1"/>
                </a:solidFill>
                <a:latin typeface="+mj-lt"/>
              </a:rPr>
              <a:t>x 252,000 </a:t>
            </a:r>
            <a:r>
              <a:rPr lang="en-US" sz="2800" b="1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(-14%) </a:t>
            </a:r>
            <a:r>
              <a:rPr lang="en-US" sz="2800" b="1" dirty="0" smtClean="0">
                <a:solidFill>
                  <a:schemeClr val="bg1"/>
                </a:solidFill>
                <a:latin typeface="+mj-lt"/>
              </a:rPr>
              <a:t>= $84, 672,000    </a:t>
            </a:r>
            <a:br>
              <a:rPr lang="en-US" sz="2800" b="1" dirty="0" smtClean="0">
                <a:solidFill>
                  <a:schemeClr val="bg1"/>
                </a:solidFill>
                <a:latin typeface="+mj-lt"/>
              </a:rPr>
            </a:br>
            <a:r>
              <a:rPr lang="en-US" sz="2800" b="1" dirty="0" smtClean="0">
                <a:solidFill>
                  <a:schemeClr val="bg1"/>
                </a:solidFill>
                <a:latin typeface="+mj-lt"/>
              </a:rPr>
              <a:t>   </a:t>
            </a:r>
            <a:r>
              <a:rPr lang="en-US" sz="2800" b="1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Total revenue increase: </a:t>
            </a:r>
            <a:r>
              <a:rPr lang="en-US" sz="2800" b="1" dirty="0" smtClean="0">
                <a:solidFill>
                  <a:schemeClr val="bg1">
                    <a:lumMod val="95000"/>
                  </a:schemeClr>
                </a:solidFill>
                <a:latin typeface="+mj-lt"/>
              </a:rPr>
              <a:t>+$12.6M</a:t>
            </a:r>
            <a:r>
              <a:rPr lang="en-US" sz="2800" b="1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 or </a:t>
            </a:r>
            <a:r>
              <a:rPr lang="en-US" sz="2800" b="1" dirty="0" smtClean="0">
                <a:solidFill>
                  <a:schemeClr val="bg1">
                    <a:lumMod val="95000"/>
                  </a:schemeClr>
                </a:solidFill>
                <a:latin typeface="+mj-lt"/>
              </a:rPr>
              <a:t>+18</a:t>
            </a:r>
            <a:r>
              <a:rPr lang="en-US" sz="2800" b="1" dirty="0" smtClean="0">
                <a:solidFill>
                  <a:schemeClr val="bg1">
                    <a:lumMod val="95000"/>
                  </a:schemeClr>
                </a:solidFill>
                <a:latin typeface="+mj-lt"/>
              </a:rPr>
              <a:t>%</a:t>
            </a:r>
          </a:p>
          <a:p>
            <a:pPr>
              <a:spcAft>
                <a:spcPts val="1800"/>
              </a:spcAft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400" dirty="0" smtClean="0">
                <a:solidFill>
                  <a:srgbClr val="FF0000"/>
                </a:solidFill>
              </a:rPr>
              <a:t>Total Revenue Increase:  </a:t>
            </a: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</a:rPr>
              <a:t/>
            </a:r>
            <a:br>
              <a:rPr lang="en-US" sz="2400" dirty="0" smtClean="0">
                <a:solidFill>
                  <a:schemeClr val="bg1">
                    <a:lumMod val="75000"/>
                  </a:schemeClr>
                </a:solidFill>
              </a:rPr>
            </a:b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</a:rPr>
              <a:t>  </a:t>
            </a:r>
            <a:r>
              <a:rPr lang="en-US" sz="2400" b="1" dirty="0" smtClean="0">
                <a:solidFill>
                  <a:schemeClr val="bg1">
                    <a:lumMod val="95000"/>
                  </a:schemeClr>
                </a:solidFill>
              </a:rPr>
              <a:t>+$</a:t>
            </a:r>
            <a:r>
              <a:rPr lang="en-US" sz="2400" b="1" dirty="0" smtClean="0">
                <a:solidFill>
                  <a:schemeClr val="bg1">
                    <a:lumMod val="95000"/>
                  </a:schemeClr>
                </a:solidFill>
              </a:rPr>
              <a:t>12.6M</a:t>
            </a:r>
            <a:r>
              <a:rPr lang="en-US" sz="2400" b="1" dirty="0" smtClean="0">
                <a:solidFill>
                  <a:schemeClr val="bg1">
                    <a:lumMod val="65000"/>
                  </a:schemeClr>
                </a:solidFill>
              </a:rPr>
              <a:t> or </a:t>
            </a:r>
            <a:r>
              <a:rPr lang="en-US" sz="2400" b="1" dirty="0" smtClean="0">
                <a:solidFill>
                  <a:schemeClr val="bg1">
                    <a:lumMod val="95000"/>
                  </a:schemeClr>
                </a:solidFill>
              </a:rPr>
              <a:t>+18% </a:t>
            </a:r>
            <a:r>
              <a:rPr lang="en-US" sz="2400" b="1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/>
            </a:r>
            <a:br>
              <a:rPr lang="en-US" sz="2400" b="1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</a:br>
            <a:endParaRPr lang="en-US" sz="2400" b="1" dirty="0">
              <a:solidFill>
                <a:schemeClr val="bg1">
                  <a:lumMod val="65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2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</a:rPr>
              <a:t>Results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4727857" y="619780"/>
            <a:ext cx="4252472" cy="4123022"/>
            <a:chOff x="4727857" y="619780"/>
            <a:chExt cx="4252472" cy="4123022"/>
          </a:xfrm>
        </p:grpSpPr>
        <p:graphicFrame>
          <p:nvGraphicFramePr>
            <p:cNvPr id="11" name="Chart 3"/>
            <p:cNvGraphicFramePr>
              <a:graphicFrameLocks/>
            </p:cNvGraphicFramePr>
            <p:nvPr/>
          </p:nvGraphicFramePr>
          <p:xfrm>
            <a:off x="4727857" y="2590800"/>
            <a:ext cx="3196943" cy="2152002"/>
          </p:xfrm>
          <a:graphic>
            <a:graphicData uri="http://schemas.openxmlformats.org/presentationml/2006/ole">
              <p:oleObj spid="_x0000_s52226" r:id="rId3" imgW="6096528" imgH="3840813" progId="Excel.Sheet.8">
                <p:embed/>
              </p:oleObj>
            </a:graphicData>
          </a:graphic>
        </p:graphicFrame>
        <p:sp>
          <p:nvSpPr>
            <p:cNvPr id="12" name="TextBox 4"/>
            <p:cNvSpPr txBox="1">
              <a:spLocks noChangeArrowheads="1"/>
            </p:cNvSpPr>
            <p:nvPr/>
          </p:nvSpPr>
          <p:spPr bwMode="auto">
            <a:xfrm>
              <a:off x="4880257" y="619780"/>
              <a:ext cx="4100072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2800" b="1" dirty="0" smtClean="0">
                  <a:solidFill>
                    <a:schemeClr val="bg1"/>
                  </a:solidFill>
                  <a:latin typeface="Calibri" pitchFamily="34" charset="0"/>
                </a:rPr>
                <a:t>2011</a:t>
              </a:r>
              <a:endParaRPr lang="en-US" sz="2800" b="1" dirty="0">
                <a:solidFill>
                  <a:schemeClr val="bg1"/>
                </a:solidFill>
                <a:latin typeface="Calibri" pitchFamily="34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304800" y="619780"/>
            <a:ext cx="4423057" cy="4123022"/>
            <a:chOff x="304800" y="619780"/>
            <a:chExt cx="4423057" cy="4123022"/>
          </a:xfrm>
        </p:grpSpPr>
        <p:graphicFrame>
          <p:nvGraphicFramePr>
            <p:cNvPr id="17" name="Chart 3"/>
            <p:cNvGraphicFramePr>
              <a:graphicFrameLocks/>
            </p:cNvGraphicFramePr>
            <p:nvPr/>
          </p:nvGraphicFramePr>
          <p:xfrm>
            <a:off x="304800" y="2590800"/>
            <a:ext cx="3129465" cy="2152002"/>
          </p:xfrm>
          <a:graphic>
            <a:graphicData uri="http://schemas.openxmlformats.org/presentationml/2006/ole">
              <p:oleObj spid="_x0000_s52227" r:id="rId4" imgW="6096528" imgH="3840813" progId="Excel.Sheet.8">
                <p:embed/>
              </p:oleObj>
            </a:graphicData>
          </a:graphic>
        </p:graphicFrame>
        <p:sp>
          <p:nvSpPr>
            <p:cNvPr id="23" name="TextBox 4"/>
            <p:cNvSpPr txBox="1">
              <a:spLocks noChangeArrowheads="1"/>
            </p:cNvSpPr>
            <p:nvPr/>
          </p:nvSpPr>
          <p:spPr bwMode="auto">
            <a:xfrm>
              <a:off x="304800" y="619780"/>
              <a:ext cx="4423057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2800" b="1" dirty="0" smtClean="0">
                  <a:solidFill>
                    <a:schemeClr val="bg1"/>
                  </a:solidFill>
                  <a:latin typeface="Calibri" pitchFamily="34" charset="0"/>
                </a:rPr>
                <a:t>2007</a:t>
              </a:r>
              <a:endParaRPr lang="en-US" sz="2800" b="1" dirty="0">
                <a:solidFill>
                  <a:schemeClr val="bg1"/>
                </a:solidFill>
                <a:latin typeface="Calibri" pitchFamily="34" charset="0"/>
              </a:endParaRPr>
            </a:p>
          </p:txBody>
        </p:sp>
      </p:grpSp>
      <p:sp>
        <p:nvSpPr>
          <p:cNvPr id="25" name="Rectangle 24"/>
          <p:cNvSpPr/>
          <p:nvPr/>
        </p:nvSpPr>
        <p:spPr>
          <a:xfrm>
            <a:off x="304800" y="4983540"/>
            <a:ext cx="85344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600" b="1" dirty="0">
                <a:ln w="1905"/>
                <a:solidFill>
                  <a:schemeClr val="bg1">
                    <a:lumMod val="9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</a:rPr>
              <a:t>$125 Million</a:t>
            </a:r>
          </a:p>
        </p:txBody>
      </p:sp>
      <p:sp>
        <p:nvSpPr>
          <p:cNvPr id="22" name="TextBox 7"/>
          <p:cNvSpPr txBox="1">
            <a:spLocks noChangeArrowheads="1"/>
          </p:cNvSpPr>
          <p:nvPr/>
        </p:nvSpPr>
        <p:spPr bwMode="auto">
          <a:xfrm>
            <a:off x="389642" y="2104802"/>
            <a:ext cx="3124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2474B5"/>
                </a:solidFill>
                <a:latin typeface="Calibri" pitchFamily="34" charset="0"/>
              </a:rPr>
              <a:t>Production </a:t>
            </a:r>
            <a:r>
              <a:rPr lang="en-US" b="1" dirty="0" smtClean="0">
                <a:solidFill>
                  <a:srgbClr val="2474B5"/>
                </a:solidFill>
                <a:latin typeface="Calibri" pitchFamily="34" charset="0"/>
              </a:rPr>
              <a:t>&amp; Distribution  4</a:t>
            </a:r>
            <a:r>
              <a:rPr lang="en-US" b="1" dirty="0">
                <a:solidFill>
                  <a:srgbClr val="2474B5"/>
                </a:solidFill>
                <a:latin typeface="Calibri" pitchFamily="34" charset="0"/>
              </a:rPr>
              <a:t>%</a:t>
            </a:r>
          </a:p>
        </p:txBody>
      </p:sp>
      <p:sp>
        <p:nvSpPr>
          <p:cNvPr id="24" name="TextBox 8"/>
          <p:cNvSpPr txBox="1">
            <a:spLocks noChangeArrowheads="1"/>
          </p:cNvSpPr>
          <p:nvPr/>
        </p:nvSpPr>
        <p:spPr bwMode="auto">
          <a:xfrm>
            <a:off x="389641" y="1671935"/>
            <a:ext cx="273455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Circulation  18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%</a:t>
            </a:r>
          </a:p>
        </p:txBody>
      </p:sp>
      <p:sp>
        <p:nvSpPr>
          <p:cNvPr id="26" name="TextBox 9"/>
          <p:cNvSpPr txBox="1">
            <a:spLocks noChangeArrowheads="1"/>
          </p:cNvSpPr>
          <p:nvPr/>
        </p:nvSpPr>
        <p:spPr bwMode="auto">
          <a:xfrm>
            <a:off x="398285" y="1232103"/>
            <a:ext cx="334934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92D050"/>
                </a:solidFill>
                <a:latin typeface="Calibri" pitchFamily="34" charset="0"/>
              </a:rPr>
              <a:t>Advertising  78</a:t>
            </a:r>
            <a:r>
              <a:rPr lang="en-US" sz="2400" b="1" dirty="0">
                <a:solidFill>
                  <a:srgbClr val="92D050"/>
                </a:solidFill>
                <a:latin typeface="Calibri" pitchFamily="34" charset="0"/>
              </a:rPr>
              <a:t>%</a:t>
            </a:r>
          </a:p>
        </p:txBody>
      </p:sp>
      <p:sp>
        <p:nvSpPr>
          <p:cNvPr id="27" name="TextBox 7"/>
          <p:cNvSpPr txBox="1">
            <a:spLocks noChangeArrowheads="1"/>
          </p:cNvSpPr>
          <p:nvPr/>
        </p:nvSpPr>
        <p:spPr bwMode="auto">
          <a:xfrm>
            <a:off x="4865529" y="2069068"/>
            <a:ext cx="4114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2474B5"/>
                </a:solidFill>
                <a:latin typeface="Calibri" pitchFamily="34" charset="0"/>
              </a:rPr>
              <a:t>Production &amp; </a:t>
            </a:r>
            <a:r>
              <a:rPr lang="en-US" b="1" dirty="0" smtClean="0">
                <a:solidFill>
                  <a:srgbClr val="2474B5"/>
                </a:solidFill>
                <a:latin typeface="Calibri" pitchFamily="34" charset="0"/>
              </a:rPr>
              <a:t>Distribution  7</a:t>
            </a:r>
            <a:r>
              <a:rPr lang="en-US" b="1" dirty="0">
                <a:solidFill>
                  <a:srgbClr val="2474B5"/>
                </a:solidFill>
                <a:latin typeface="Calibri" pitchFamily="34" charset="0"/>
              </a:rPr>
              <a:t>%</a:t>
            </a:r>
          </a:p>
        </p:txBody>
      </p:sp>
      <p:sp>
        <p:nvSpPr>
          <p:cNvPr id="28" name="TextBox 8"/>
          <p:cNvSpPr txBox="1">
            <a:spLocks noChangeArrowheads="1"/>
          </p:cNvSpPr>
          <p:nvPr/>
        </p:nvSpPr>
        <p:spPr bwMode="auto">
          <a:xfrm>
            <a:off x="4865529" y="1677672"/>
            <a:ext cx="2743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Circulation   39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%</a:t>
            </a:r>
          </a:p>
        </p:txBody>
      </p:sp>
      <p:sp>
        <p:nvSpPr>
          <p:cNvPr id="29" name="TextBox 9"/>
          <p:cNvSpPr txBox="1">
            <a:spLocks noChangeArrowheads="1"/>
          </p:cNvSpPr>
          <p:nvPr/>
        </p:nvSpPr>
        <p:spPr bwMode="auto">
          <a:xfrm>
            <a:off x="4868986" y="1219200"/>
            <a:ext cx="236550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92D050"/>
                </a:solidFill>
                <a:latin typeface="Calibri" pitchFamily="34" charset="0"/>
              </a:rPr>
              <a:t>Advertising  54</a:t>
            </a:r>
            <a:r>
              <a:rPr lang="en-US" sz="2400" b="1" dirty="0">
                <a:solidFill>
                  <a:srgbClr val="92D050"/>
                </a:solidFill>
                <a:latin typeface="Calibri" pitchFamily="34" charset="0"/>
              </a:rPr>
              <a:t>%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2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8229600" cy="6858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 Next Logical step: Gated Premium Content</a:t>
            </a:r>
          </a:p>
        </p:txBody>
      </p:sp>
      <p:sp>
        <p:nvSpPr>
          <p:cNvPr id="6" name="Rectangle 5"/>
          <p:cNvSpPr/>
          <p:nvPr/>
        </p:nvSpPr>
        <p:spPr>
          <a:xfrm>
            <a:off x="436737" y="1524000"/>
            <a:ext cx="8458200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  <a:buClr>
                <a:srgbClr val="C00000"/>
              </a:buClr>
              <a:buFont typeface="Wingdings" pitchFamily="2" charset="2"/>
              <a:buChar char="§"/>
            </a:pPr>
            <a:r>
              <a:rPr lang="en-US" sz="2400" b="1" dirty="0" smtClean="0">
                <a:solidFill>
                  <a:schemeClr val="bg1"/>
                </a:solidFill>
                <a:latin typeface="+mj-lt"/>
              </a:rPr>
              <a:t> Web site and apps available for </a:t>
            </a:r>
            <a:r>
              <a:rPr lang="en-US" sz="2400" b="1" dirty="0" smtClean="0">
                <a:solidFill>
                  <a:srgbClr val="FF0000"/>
                </a:solidFill>
                <a:latin typeface="+mj-lt"/>
              </a:rPr>
              <a:t>free</a:t>
            </a:r>
          </a:p>
          <a:p>
            <a:pPr>
              <a:spcAft>
                <a:spcPts val="1200"/>
              </a:spcAft>
              <a:buClr>
                <a:srgbClr val="C00000"/>
              </a:buClr>
              <a:buFont typeface="Wingdings" pitchFamily="2" charset="2"/>
              <a:buChar char="§"/>
            </a:pPr>
            <a:r>
              <a:rPr lang="en-US" sz="2400" b="1" dirty="0" smtClean="0">
                <a:solidFill>
                  <a:schemeClr val="bg1"/>
                </a:solidFill>
                <a:latin typeface="+mj-lt"/>
              </a:rPr>
              <a:t> Wires and commodity news is </a:t>
            </a:r>
            <a:r>
              <a:rPr lang="en-US" sz="2400" b="1" dirty="0" smtClean="0">
                <a:solidFill>
                  <a:srgbClr val="FF0000"/>
                </a:solidFill>
                <a:latin typeface="+mj-lt"/>
              </a:rPr>
              <a:t>free</a:t>
            </a:r>
            <a:r>
              <a:rPr lang="en-US" sz="2400" b="1" dirty="0" smtClean="0">
                <a:solidFill>
                  <a:schemeClr val="bg1"/>
                </a:solidFill>
                <a:latin typeface="+mj-lt"/>
              </a:rPr>
              <a:t> with unlimited access</a:t>
            </a:r>
          </a:p>
          <a:p>
            <a:pPr>
              <a:spcAft>
                <a:spcPts val="1200"/>
              </a:spcAft>
              <a:buClr>
                <a:srgbClr val="C00000"/>
              </a:buClr>
              <a:buFont typeface="Wingdings" pitchFamily="2" charset="2"/>
              <a:buChar char="§"/>
            </a:pPr>
            <a:r>
              <a:rPr lang="en-US" sz="2400" b="1" dirty="0" smtClean="0">
                <a:solidFill>
                  <a:schemeClr val="bg1"/>
                </a:solidFill>
                <a:latin typeface="+mj-lt"/>
              </a:rPr>
              <a:t> Differentiated, relevant local news and information requires </a:t>
            </a:r>
            <a:br>
              <a:rPr lang="en-US" sz="2400" b="1" dirty="0" smtClean="0">
                <a:solidFill>
                  <a:schemeClr val="bg1"/>
                </a:solidFill>
                <a:latin typeface="+mj-lt"/>
              </a:rPr>
            </a:br>
            <a:r>
              <a:rPr lang="en-US" sz="2400" b="1" dirty="0" smtClean="0">
                <a:solidFill>
                  <a:schemeClr val="bg1"/>
                </a:solidFill>
                <a:latin typeface="+mj-lt"/>
              </a:rPr>
              <a:t>   </a:t>
            </a:r>
            <a:r>
              <a:rPr lang="en-US" sz="2400" b="1" dirty="0" smtClean="0">
                <a:solidFill>
                  <a:srgbClr val="FF0000"/>
                </a:solidFill>
                <a:latin typeface="+mj-lt"/>
              </a:rPr>
              <a:t>subscription</a:t>
            </a:r>
            <a:r>
              <a:rPr lang="en-US" sz="2400" b="1" dirty="0" smtClean="0">
                <a:solidFill>
                  <a:schemeClr val="bg1"/>
                </a:solidFill>
                <a:latin typeface="+mj-lt"/>
              </a:rPr>
              <a:t/>
            </a:r>
            <a:br>
              <a:rPr lang="en-US" sz="2400" b="1" dirty="0" smtClean="0">
                <a:solidFill>
                  <a:schemeClr val="bg1"/>
                </a:solidFill>
                <a:latin typeface="+mj-lt"/>
              </a:rPr>
            </a:br>
            <a:r>
              <a:rPr lang="en-US" sz="2400" b="1" dirty="0" smtClean="0">
                <a:solidFill>
                  <a:schemeClr val="bg1"/>
                </a:solidFill>
                <a:latin typeface="+mj-lt"/>
              </a:rPr>
              <a:t/>
            </a:r>
            <a:br>
              <a:rPr lang="en-US" sz="2400" b="1" dirty="0" smtClean="0">
                <a:solidFill>
                  <a:schemeClr val="bg1"/>
                </a:solidFill>
                <a:latin typeface="+mj-lt"/>
              </a:rPr>
            </a:br>
            <a:endParaRPr lang="en-US" sz="2400" b="1" dirty="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304800" y="4267200"/>
            <a:ext cx="2407022" cy="2199177"/>
            <a:chOff x="304800" y="4267200"/>
            <a:chExt cx="2407022" cy="2199177"/>
          </a:xfrm>
        </p:grpSpPr>
        <p:pic>
          <p:nvPicPr>
            <p:cNvPr id="4" name="Picture 4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04800" y="4267200"/>
              <a:ext cx="2061882" cy="1752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5" name="Picture 10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354971" y="5400084"/>
              <a:ext cx="1356851" cy="10662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4506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17654" y="4422184"/>
            <a:ext cx="1456221" cy="97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2" name="Picture 6" descr="http://www.dallasnews.com/incoming/20120214-calatrava015.jpg.ece/BINARY/w700x467/calatrava015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34000" y="4267200"/>
            <a:ext cx="3560937" cy="2375654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/>
        </p:nvSpPr>
        <p:spPr>
          <a:xfrm>
            <a:off x="452608" y="914400"/>
            <a:ext cx="236840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800" b="1" dirty="0" smtClean="0">
                <a:solidFill>
                  <a:schemeClr val="bg1"/>
                </a:solidFill>
                <a:latin typeface="+mj-lt"/>
              </a:rPr>
              <a:t>Our Approach: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5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45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2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8229600" cy="6858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  Results to date</a:t>
            </a:r>
          </a:p>
        </p:txBody>
      </p:sp>
      <p:sp>
        <p:nvSpPr>
          <p:cNvPr id="6" name="Rectangle 5"/>
          <p:cNvSpPr/>
          <p:nvPr/>
        </p:nvSpPr>
        <p:spPr>
          <a:xfrm>
            <a:off x="304800" y="838200"/>
            <a:ext cx="8458200" cy="52322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  <a:latin typeface="+mj-lt"/>
              </a:rPr>
              <a:t>PV's and UV's decline by </a:t>
            </a:r>
            <a:r>
              <a:rPr lang="en-US" sz="3600" b="1" dirty="0" smtClean="0">
                <a:solidFill>
                  <a:srgbClr val="FF0000"/>
                </a:solidFill>
                <a:latin typeface="+mj-lt"/>
              </a:rPr>
              <a:t>-35% </a:t>
            </a: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endParaRPr lang="en-US" sz="2400" b="1" dirty="0" smtClean="0">
              <a:solidFill>
                <a:schemeClr val="bg1"/>
              </a:solidFill>
              <a:latin typeface="+mj-lt"/>
            </a:endParaRP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400" b="1" dirty="0" smtClean="0">
                <a:solidFill>
                  <a:schemeClr val="bg1"/>
                </a:solidFill>
                <a:latin typeface="+mj-lt"/>
              </a:rPr>
              <a:t> Authenticated </a:t>
            </a:r>
            <a:r>
              <a:rPr lang="en-US" sz="4000" b="1" dirty="0" smtClean="0">
                <a:solidFill>
                  <a:srgbClr val="FF0000"/>
                </a:solidFill>
                <a:latin typeface="+mj-lt"/>
              </a:rPr>
              <a:t>40%</a:t>
            </a:r>
            <a:r>
              <a:rPr lang="en-US" sz="2400" b="1" dirty="0" smtClean="0">
                <a:solidFill>
                  <a:schemeClr val="bg1"/>
                </a:solidFill>
                <a:latin typeface="+mj-lt"/>
              </a:rPr>
              <a:t> of print subs in first year</a:t>
            </a:r>
            <a:br>
              <a:rPr lang="en-US" sz="2400" b="1" dirty="0" smtClean="0">
                <a:solidFill>
                  <a:schemeClr val="bg1"/>
                </a:solidFill>
                <a:latin typeface="+mj-lt"/>
              </a:rPr>
            </a:br>
            <a:endParaRPr lang="en-US" sz="2400" b="1" dirty="0" smtClean="0">
              <a:solidFill>
                <a:schemeClr val="bg1"/>
              </a:solidFill>
              <a:latin typeface="+mj-lt"/>
            </a:endParaRP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400" b="1" dirty="0" smtClean="0">
                <a:solidFill>
                  <a:schemeClr val="bg1"/>
                </a:solidFill>
                <a:latin typeface="+mj-lt"/>
              </a:rPr>
              <a:t> Digital only subscriptions continue to grow, but modest</a:t>
            </a: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endParaRPr lang="en-US" sz="2400" b="1" dirty="0" smtClean="0">
              <a:solidFill>
                <a:schemeClr val="bg1"/>
              </a:solidFill>
              <a:latin typeface="+mj-lt"/>
            </a:endParaRP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400" b="1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3600" b="1" dirty="0" smtClean="0">
                <a:solidFill>
                  <a:srgbClr val="FF0000"/>
                </a:solidFill>
                <a:latin typeface="+mj-lt"/>
              </a:rPr>
              <a:t>70%</a:t>
            </a:r>
            <a:r>
              <a:rPr lang="en-US" sz="2400" b="1" dirty="0" smtClean="0">
                <a:solidFill>
                  <a:schemeClr val="bg1"/>
                </a:solidFill>
                <a:latin typeface="+mj-lt"/>
              </a:rPr>
              <a:t> of new print subs as of October, 2011 opt in to pay </a:t>
            </a:r>
            <a:br>
              <a:rPr lang="en-US" sz="2400" b="1" dirty="0" smtClean="0">
                <a:solidFill>
                  <a:schemeClr val="bg1"/>
                </a:solidFill>
                <a:latin typeface="+mj-lt"/>
              </a:rPr>
            </a:br>
            <a:r>
              <a:rPr lang="en-US" sz="2400" b="1" dirty="0" smtClean="0">
                <a:solidFill>
                  <a:schemeClr val="bg1"/>
                </a:solidFill>
                <a:latin typeface="+mj-lt"/>
              </a:rPr>
              <a:t>   for digital access </a:t>
            </a: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endParaRPr lang="en-US" sz="2400" b="1" dirty="0" smtClean="0">
              <a:solidFill>
                <a:schemeClr val="bg1"/>
              </a:solidFill>
              <a:latin typeface="+mj-lt"/>
            </a:endParaRP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400" b="1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+mj-lt"/>
              </a:rPr>
              <a:t>iPad</a:t>
            </a:r>
            <a:r>
              <a:rPr lang="en-US" sz="2400" b="1" dirty="0" smtClean="0">
                <a:solidFill>
                  <a:schemeClr val="bg1"/>
                </a:solidFill>
                <a:latin typeface="+mj-lt"/>
              </a:rPr>
              <a:t> replica edition sessions average </a:t>
            </a:r>
            <a:r>
              <a:rPr lang="en-US" sz="3600" b="1" dirty="0" smtClean="0">
                <a:solidFill>
                  <a:srgbClr val="FF0000"/>
                </a:solidFill>
                <a:latin typeface="+mj-lt"/>
              </a:rPr>
              <a:t>28</a:t>
            </a:r>
            <a:r>
              <a:rPr lang="en-US" sz="2400" b="1" dirty="0" smtClean="0">
                <a:solidFill>
                  <a:schemeClr val="bg1"/>
                </a:solidFill>
                <a:latin typeface="+mj-lt"/>
              </a:rPr>
              <a:t> minutes</a:t>
            </a:r>
            <a:br>
              <a:rPr lang="en-US" sz="2400" b="1" dirty="0" smtClean="0">
                <a:solidFill>
                  <a:schemeClr val="bg1"/>
                </a:solidFill>
                <a:latin typeface="+mj-lt"/>
              </a:rPr>
            </a:br>
            <a:r>
              <a:rPr lang="en-US" sz="2400" b="1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dirty="0" smtClean="0">
                <a:solidFill>
                  <a:schemeClr val="bg1"/>
                </a:solidFill>
                <a:latin typeface="+mj-lt"/>
              </a:rPr>
              <a:t/>
            </a:r>
            <a:br>
              <a:rPr lang="en-US" dirty="0" smtClean="0">
                <a:solidFill>
                  <a:schemeClr val="bg1"/>
                </a:solidFill>
                <a:latin typeface="+mj-lt"/>
              </a:rPr>
            </a:br>
            <a:endParaRPr lang="en-US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16208</TotalTime>
  <Words>214</Words>
  <Application>Microsoft Office PowerPoint</Application>
  <PresentationFormat>On-screen Show (4:3)</PresentationFormat>
  <Paragraphs>74</Paragraphs>
  <Slides>10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2" baseType="lpstr">
      <vt:lpstr>Office Theme</vt:lpstr>
      <vt:lpstr>Microsoft Office Excel 97-2003 Worksheet</vt:lpstr>
      <vt:lpstr>Slide 1</vt:lpstr>
      <vt:lpstr> Strategy for Success</vt:lpstr>
      <vt:lpstr> The Dilemma</vt:lpstr>
      <vt:lpstr> Why Our Industry Should Care</vt:lpstr>
      <vt:lpstr> The problem circa 2008</vt:lpstr>
      <vt:lpstr>One Solution </vt:lpstr>
      <vt:lpstr> Results</vt:lpstr>
      <vt:lpstr> Next Logical step: Gated Premium Content</vt:lpstr>
      <vt:lpstr>  Results to date</vt:lpstr>
      <vt:lpstr> Parting Thoughts</vt:lpstr>
    </vt:vector>
  </TitlesOfParts>
  <Company>The Houston Chronicle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hconline</dc:creator>
  <cp:lastModifiedBy>Belo</cp:lastModifiedBy>
  <cp:revision>135</cp:revision>
  <dcterms:created xsi:type="dcterms:W3CDTF">2012-01-17T03:20:35Z</dcterms:created>
  <dcterms:modified xsi:type="dcterms:W3CDTF">2012-03-28T20:46:51Z</dcterms:modified>
</cp:coreProperties>
</file>