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xlsx" ContentType="application/vnd.openxmlformats-officedocument.spreadsheetml.sheet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theme/themeOverride1.xml" ContentType="application/vnd.openxmlformats-officedocument.themeOverr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charts/chart6.xml" ContentType="application/vnd.openxmlformats-officedocument.drawingml.chart+xml"/>
  <Override PartName="/ppt/theme/themeOverride2.xml" ContentType="application/vnd.openxmlformats-officedocument.themeOverride+xml"/>
  <Override PartName="/ppt/charts/chart7.xml" ContentType="application/vnd.openxmlformats-officedocument.drawingml.chart+xml"/>
  <Override PartName="/ppt/theme/themeOverride3.xml" ContentType="application/vnd.openxmlformats-officedocument.themeOverride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67" r:id="rId4"/>
    <p:sldId id="270" r:id="rId5"/>
    <p:sldId id="268" r:id="rId6"/>
    <p:sldId id="271" r:id="rId7"/>
    <p:sldId id="272" r:id="rId8"/>
    <p:sldId id="274" r:id="rId9"/>
    <p:sldId id="273" r:id="rId10"/>
    <p:sldId id="275" r:id="rId11"/>
    <p:sldId id="277" r:id="rId12"/>
    <p:sldId id="276" r:id="rId13"/>
    <p:sldId id="278" r:id="rId14"/>
    <p:sldId id="279" r:id="rId15"/>
    <p:sldId id="280" r:id="rId16"/>
    <p:sldId id="281" r:id="rId17"/>
    <p:sldId id="259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800080"/>
    <a:srgbClr val="0080FF"/>
    <a:srgbClr val="0072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209" autoAdjust="0"/>
  </p:normalViewPr>
  <p:slideViewPr>
    <p:cSldViewPr snapToGrid="0" snapToObjects="1">
      <p:cViewPr varScale="1">
        <p:scale>
          <a:sx n="133" d="100"/>
          <a:sy n="133" d="100"/>
        </p:scale>
        <p:origin x="-87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package" Target="../embeddings/Microsoft_Excel_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package" Target="../embeddings/Microsoft_Excel_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3.xml"/><Relationship Id="rId2" Type="http://schemas.openxmlformats.org/officeDocument/2006/relationships/package" Target="../embeddings/Microsoft_Excel_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view3D>
      <c:rotX val="30"/>
      <c:rotY val="160"/>
      <c:rAngAx val="0"/>
      <c:perspective val="1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0"/>
          <c:y val="0.166640951027715"/>
          <c:w val="1.0"/>
          <c:h val="0.833359048972285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explosion val="49"/>
          <c:dPt>
            <c:idx val="0"/>
            <c:bubble3D val="0"/>
            <c:explosion val="0"/>
          </c:dPt>
          <c:dPt>
            <c:idx val="1"/>
            <c:bubble3D val="0"/>
            <c:explosion val="20"/>
          </c:dPt>
          <c:dLbls>
            <c:dLbl>
              <c:idx val="0"/>
              <c:layout>
                <c:manualLayout>
                  <c:x val="0.237475264614242"/>
                  <c:y val="0.010567544163345"/>
                </c:manualLayout>
              </c:layout>
              <c:tx>
                <c:rich>
                  <a:bodyPr/>
                  <a:lstStyle/>
                  <a:p>
                    <a:r>
                      <a:rPr lang="en-US" sz="2400" b="1" i="0" dirty="0">
                        <a:solidFill>
                          <a:schemeClr val="bg1"/>
                        </a:solidFill>
                      </a:rPr>
                      <a:t>62%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211130868014745"/>
                  <c:y val="-0.0958887817612517"/>
                </c:manualLayout>
              </c:layout>
              <c:tx>
                <c:rich>
                  <a:bodyPr/>
                  <a:lstStyle/>
                  <a:p>
                    <a:r>
                      <a:rPr lang="en-US" sz="2400" b="1" i="0" dirty="0">
                        <a:solidFill>
                          <a:schemeClr val="bg1"/>
                        </a:solidFill>
                      </a:rPr>
                      <a:t>38%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Sheet1!$A$2:$A$5</c:f>
              <c:strCache>
                <c:ptCount val="2"/>
                <c:pt idx="0">
                  <c:v>With apps</c:v>
                </c:pt>
                <c:pt idx="1">
                  <c:v>Without apps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62.0</c:v>
                </c:pt>
                <c:pt idx="1">
                  <c:v>38.0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view3D>
      <c:rotX val="30"/>
      <c:rotY val="222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0"/>
          <c:y val="0.212495816929134"/>
          <c:w val="1.0"/>
          <c:h val="0.747330247296187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explosion val="16"/>
          <c:dPt>
            <c:idx val="0"/>
            <c:bubble3D val="0"/>
          </c:dPt>
          <c:dLbls>
            <c:dLbl>
              <c:idx val="0"/>
              <c:layout>
                <c:manualLayout>
                  <c:x val="0.167334978437488"/>
                  <c:y val="-0.139198793764026"/>
                </c:manualLayout>
              </c:layout>
              <c:tx>
                <c:rich>
                  <a:bodyPr/>
                  <a:lstStyle/>
                  <a:p>
                    <a:r>
                      <a:rPr lang="en-US" sz="2400" b="1" i="0" dirty="0" smtClean="0">
                        <a:solidFill>
                          <a:schemeClr val="bg1"/>
                        </a:solidFill>
                      </a:rPr>
                      <a:t>21%</a:t>
                    </a:r>
                    <a:endParaRPr lang="en-US" sz="2400" b="1" i="0" dirty="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168746914014661"/>
                  <c:y val="0.0806359794444988"/>
                </c:manualLayout>
              </c:layout>
              <c:tx>
                <c:rich>
                  <a:bodyPr/>
                  <a:lstStyle/>
                  <a:p>
                    <a:r>
                      <a:rPr lang="en-US" sz="2400" b="1" i="0" dirty="0" smtClean="0">
                        <a:solidFill>
                          <a:schemeClr val="bg1"/>
                        </a:solidFill>
                      </a:rPr>
                      <a:t>79%</a:t>
                    </a:r>
                    <a:endParaRPr lang="en-US" sz="2400" b="1" i="0" dirty="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Sheet1!$A$2:$A$5</c:f>
              <c:strCache>
                <c:ptCount val="2"/>
                <c:pt idx="0">
                  <c:v>With apps</c:v>
                </c:pt>
                <c:pt idx="1">
                  <c:v>Without apps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21.0</c:v>
                </c:pt>
                <c:pt idx="1">
                  <c:v>79.0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view3D>
      <c:rotX val="30"/>
      <c:rotY val="2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0"/>
          <c:y val="0.212495816929134"/>
          <c:w val="1.0"/>
          <c:h val="0.747330247296187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/>
          </c:spPr>
          <c:explosion val="16"/>
          <c:dPt>
            <c:idx val="0"/>
            <c:bubble3D val="0"/>
          </c:dPt>
          <c:dLbls>
            <c:dLbl>
              <c:idx val="0"/>
              <c:layout>
                <c:manualLayout>
                  <c:x val="0.0719273984613392"/>
                  <c:y val="-0.116816210900423"/>
                </c:manualLayout>
              </c:layout>
              <c:tx>
                <c:rich>
                  <a:bodyPr/>
                  <a:lstStyle/>
                  <a:p>
                    <a:r>
                      <a:rPr lang="en-US" sz="2400" b="1" i="0" dirty="0" smtClean="0">
                        <a:solidFill>
                          <a:schemeClr val="bg1"/>
                        </a:solidFill>
                      </a:rPr>
                      <a:t>7%</a:t>
                    </a:r>
                    <a:endParaRPr lang="en-US" sz="2400" b="1" i="0" dirty="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22900463496099"/>
                  <c:y val="0.0166859440169634"/>
                </c:manualLayout>
              </c:layout>
              <c:tx>
                <c:rich>
                  <a:bodyPr/>
                  <a:lstStyle/>
                  <a:p>
                    <a:r>
                      <a:rPr lang="en-US" sz="2400" b="1" i="0" dirty="0" smtClean="0">
                        <a:solidFill>
                          <a:schemeClr val="bg1"/>
                        </a:solidFill>
                      </a:rPr>
                      <a:t>93%</a:t>
                    </a:r>
                    <a:endParaRPr lang="en-US" sz="2400" b="1" i="0" dirty="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Sheet1!$A$2:$A$5</c:f>
              <c:strCache>
                <c:ptCount val="2"/>
                <c:pt idx="0">
                  <c:v>With apps</c:v>
                </c:pt>
                <c:pt idx="1">
                  <c:v>Without apps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7.0</c:v>
                </c:pt>
                <c:pt idx="1">
                  <c:v>93.0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view3D>
      <c:rotX val="30"/>
      <c:rotY val="200"/>
      <c:rAngAx val="0"/>
      <c:perspective val="1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0"/>
          <c:y val="0.166640951027715"/>
          <c:w val="1.0"/>
          <c:h val="0.833359048972285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explosion val="49"/>
          <c:dPt>
            <c:idx val="0"/>
            <c:bubble3D val="0"/>
            <c:explosion val="0"/>
          </c:dPt>
          <c:dPt>
            <c:idx val="1"/>
            <c:bubble3D val="0"/>
            <c:explosion val="20"/>
            <c:spPr>
              <a:scene3d>
                <a:camera prst="orthographicFront"/>
                <a:lightRig rig="threePt" dir="t"/>
              </a:scene3d>
              <a:sp3d/>
            </c:spPr>
          </c:dPt>
          <c:dLbls>
            <c:dLbl>
              <c:idx val="0"/>
              <c:layout>
                <c:manualLayout>
                  <c:x val="0.578836132416209"/>
                  <c:y val="-0.0781229234614886"/>
                </c:manualLayout>
              </c:layout>
              <c:tx>
                <c:rich>
                  <a:bodyPr/>
                  <a:lstStyle/>
                  <a:p>
                    <a:r>
                      <a:rPr lang="en-US" sz="2400" b="1" i="0" dirty="0" smtClean="0">
                        <a:solidFill>
                          <a:schemeClr val="bg1"/>
                        </a:solidFill>
                      </a:rPr>
                      <a:t>61%</a:t>
                    </a:r>
                    <a:endParaRPr lang="en-US" sz="2400" b="1" i="0" dirty="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602055081428683"/>
                  <c:y val="-0.0770753957538516"/>
                </c:manualLayout>
              </c:layout>
              <c:tx>
                <c:rich>
                  <a:bodyPr/>
                  <a:lstStyle/>
                  <a:p>
                    <a:r>
                      <a:rPr lang="en-US" sz="2400" b="1" i="0" dirty="0" smtClean="0">
                        <a:solidFill>
                          <a:schemeClr val="bg1"/>
                        </a:solidFill>
                      </a:rPr>
                      <a:t>39%</a:t>
                    </a:r>
                    <a:endParaRPr lang="en-US" sz="2400" b="1" i="0" dirty="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Sheet1!$A$2:$A$5</c:f>
              <c:strCache>
                <c:ptCount val="2"/>
                <c:pt idx="0">
                  <c:v>With apps</c:v>
                </c:pt>
                <c:pt idx="1">
                  <c:v>Without apps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39.0</c:v>
                </c:pt>
                <c:pt idx="1">
                  <c:v>61.0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250"/>
      <c:rAngAx val="0"/>
      <c:perspective val="1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0"/>
          <c:y val="0.166640951027715"/>
          <c:w val="1.0"/>
          <c:h val="0.833359048972285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/>
          </c:spPr>
          <c:explosion val="49"/>
          <c:dPt>
            <c:idx val="0"/>
            <c:bubble3D val="0"/>
            <c:explosion val="0"/>
          </c:dPt>
          <c:dPt>
            <c:idx val="1"/>
            <c:bubble3D val="0"/>
            <c:explosion val="20"/>
          </c:dPt>
          <c:dLbls>
            <c:dLbl>
              <c:idx val="0"/>
              <c:layout>
                <c:manualLayout>
                  <c:x val="0.560686528230018"/>
                  <c:y val="-0.139937639300023"/>
                </c:manualLayout>
              </c:layout>
              <c:tx>
                <c:rich>
                  <a:bodyPr/>
                  <a:lstStyle/>
                  <a:p>
                    <a:r>
                      <a:rPr lang="en-US" sz="2400" b="1" i="0" dirty="0" smtClean="0">
                        <a:solidFill>
                          <a:schemeClr val="bg1"/>
                        </a:solidFill>
                      </a:rPr>
                      <a:t>91%</a:t>
                    </a:r>
                    <a:endParaRPr lang="en-US" sz="2400" b="1" i="0" dirty="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682719988922866"/>
                  <c:y val="0.0223656688559643"/>
                </c:manualLayout>
              </c:layout>
              <c:tx>
                <c:rich>
                  <a:bodyPr/>
                  <a:lstStyle/>
                  <a:p>
                    <a:r>
                      <a:rPr lang="en-US" sz="2400" b="1" i="0" dirty="0" smtClean="0">
                        <a:solidFill>
                          <a:schemeClr val="bg1"/>
                        </a:solidFill>
                      </a:rPr>
                      <a:t>9%</a:t>
                    </a:r>
                    <a:endParaRPr lang="en-US" sz="2400" b="1" i="0" dirty="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Sheet1!$A$2:$A$5</c:f>
              <c:strCache>
                <c:ptCount val="2"/>
                <c:pt idx="0">
                  <c:v>With apps</c:v>
                </c:pt>
                <c:pt idx="1">
                  <c:v>Without apps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9.0</c:v>
                </c:pt>
                <c:pt idx="1">
                  <c:v>91.0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200"/>
      <c:rAngAx val="0"/>
      <c:perspective val="1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0"/>
          <c:y val="0.166640951027715"/>
          <c:w val="1.0"/>
          <c:h val="0.833359048972285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explosion val="49"/>
          <c:dPt>
            <c:idx val="0"/>
            <c:bubble3D val="0"/>
            <c:explosion val="0"/>
          </c:dPt>
          <c:dPt>
            <c:idx val="1"/>
            <c:bubble3D val="0"/>
            <c:explosion val="20"/>
            <c:spPr>
              <a:scene3d>
                <a:camera prst="orthographicFront"/>
                <a:lightRig rig="threePt" dir="t"/>
              </a:scene3d>
              <a:sp3d/>
            </c:spPr>
          </c:dPt>
          <c:dLbls>
            <c:dLbl>
              <c:idx val="0"/>
              <c:layout>
                <c:manualLayout>
                  <c:x val="0.572786264354146"/>
                  <c:y val="0.0428189118747741"/>
                </c:manualLayout>
              </c:layout>
              <c:tx>
                <c:rich>
                  <a:bodyPr/>
                  <a:lstStyle/>
                  <a:p>
                    <a:r>
                      <a:rPr lang="en-US" sz="2400" b="1" i="0" dirty="0" smtClean="0">
                        <a:solidFill>
                          <a:schemeClr val="bg1"/>
                        </a:solidFill>
                      </a:rPr>
                      <a:t>54%</a:t>
                    </a:r>
                    <a:endParaRPr lang="en-US" sz="2400" b="1" i="0" dirty="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577855609180429"/>
                  <c:y val="-0.141577707933192"/>
                </c:manualLayout>
              </c:layout>
              <c:tx>
                <c:rich>
                  <a:bodyPr/>
                  <a:lstStyle/>
                  <a:p>
                    <a:r>
                      <a:rPr lang="en-US" sz="2400" b="1" i="0" dirty="0" smtClean="0">
                        <a:solidFill>
                          <a:schemeClr val="bg1"/>
                        </a:solidFill>
                      </a:rPr>
                      <a:t>46%</a:t>
                    </a:r>
                    <a:endParaRPr lang="en-US" sz="2400" b="1" i="0" dirty="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Sheet1!$A$2:$A$5</c:f>
              <c:strCache>
                <c:ptCount val="2"/>
                <c:pt idx="0">
                  <c:v>With apps</c:v>
                </c:pt>
                <c:pt idx="1">
                  <c:v>Without apps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46.0</c:v>
                </c:pt>
                <c:pt idx="1">
                  <c:v>54.0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200"/>
      <c:rAngAx val="0"/>
      <c:perspective val="1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0"/>
          <c:y val="0.166640951027715"/>
          <c:w val="1.0"/>
          <c:h val="0.833359048972285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explosion val="49"/>
          <c:dPt>
            <c:idx val="0"/>
            <c:bubble3D val="0"/>
            <c:explosion val="0"/>
          </c:dPt>
          <c:dPt>
            <c:idx val="1"/>
            <c:bubble3D val="0"/>
            <c:explosion val="20"/>
            <c:spPr>
              <a:scene3d>
                <a:camera prst="orthographicFront"/>
                <a:lightRig rig="threePt" dir="t"/>
              </a:scene3d>
              <a:sp3d/>
            </c:spPr>
          </c:dPt>
          <c:dLbls>
            <c:dLbl>
              <c:idx val="0"/>
              <c:layout>
                <c:manualLayout>
                  <c:x val="0.560686528230018"/>
                  <c:y val="-0.150688024663246"/>
                </c:manualLayout>
              </c:layout>
              <c:tx>
                <c:rich>
                  <a:bodyPr/>
                  <a:lstStyle/>
                  <a:p>
                    <a:r>
                      <a:rPr lang="en-US" sz="2400" b="1" i="0" dirty="0" smtClean="0">
                        <a:solidFill>
                          <a:schemeClr val="bg1"/>
                        </a:solidFill>
                      </a:rPr>
                      <a:t>76%</a:t>
                    </a:r>
                    <a:endParaRPr lang="en-US" sz="2400" b="1" i="0" dirty="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600038617530517"/>
                  <c:y val="0.0976183663985278"/>
                </c:manualLayout>
              </c:layout>
              <c:tx>
                <c:rich>
                  <a:bodyPr/>
                  <a:lstStyle/>
                  <a:p>
                    <a:r>
                      <a:rPr lang="en-US" sz="2400" b="1" i="0" dirty="0" smtClean="0">
                        <a:solidFill>
                          <a:schemeClr val="bg1"/>
                        </a:solidFill>
                      </a:rPr>
                      <a:t>24%</a:t>
                    </a:r>
                    <a:endParaRPr lang="en-US" sz="2400" b="1" i="0" dirty="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Sheet1!$A$2:$A$5</c:f>
              <c:strCache>
                <c:ptCount val="2"/>
                <c:pt idx="0">
                  <c:v>With apps</c:v>
                </c:pt>
                <c:pt idx="1">
                  <c:v>Without apps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24.0</c:v>
                </c:pt>
                <c:pt idx="1">
                  <c:v>54.0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61839596667384"/>
          <c:y val="0.0710476129027686"/>
          <c:w val="0.441740813648294"/>
          <c:h val="0.820904072482737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3"/>
                <c:pt idx="0">
                  <c:v>We plan to charge in the next 12 months</c:v>
                </c:pt>
                <c:pt idx="1">
                  <c:v>We may begin charging at some point</c:v>
                </c:pt>
                <c:pt idx="2">
                  <c:v>We have no plans to charge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35.0</c:v>
                </c:pt>
                <c:pt idx="1">
                  <c:v>50.0</c:v>
                </c:pt>
                <c:pt idx="2">
                  <c:v>15.0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Column2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3"/>
                <c:pt idx="0">
                  <c:v>We plan to charge in the next 12 months</c:v>
                </c:pt>
                <c:pt idx="1">
                  <c:v>We may begin charging at some point</c:v>
                </c:pt>
                <c:pt idx="2">
                  <c:v>We have no plans to charge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3"/>
                <c:pt idx="0">
                  <c:v>We plan to charge in the next 12 months</c:v>
                </c:pt>
                <c:pt idx="1">
                  <c:v>We may begin charging at some point</c:v>
                </c:pt>
                <c:pt idx="2">
                  <c:v>We have no plans to charge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81707576"/>
        <c:axId val="581710552"/>
      </c:barChart>
      <c:catAx>
        <c:axId val="581707576"/>
        <c:scaling>
          <c:orientation val="minMax"/>
        </c:scaling>
        <c:delete val="0"/>
        <c:axPos val="l"/>
        <c:majorTickMark val="out"/>
        <c:minorTickMark val="none"/>
        <c:tickLblPos val="nextTo"/>
        <c:crossAx val="581710552"/>
        <c:crosses val="autoZero"/>
        <c:auto val="1"/>
        <c:lblAlgn val="ctr"/>
        <c:lblOffset val="100"/>
        <c:noMultiLvlLbl val="0"/>
      </c:catAx>
      <c:valAx>
        <c:axId val="58171055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5817075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56B6C3-1235-D242-ABF9-77FAD7448FE9}" type="datetimeFigureOut">
              <a:rPr lang="en-US" smtClean="0"/>
              <a:t>3/29/12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8D0DAC-93A0-094E-982C-DD7A4C8ABA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632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CCF82-62FE-474E-96D2-126AD6A256BC}" type="datetimeFigureOut">
              <a:rPr lang="en-US" smtClean="0"/>
              <a:t>3/29/12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6DF47-DCC6-A843-9134-B670248679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204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CCF82-62FE-474E-96D2-126AD6A256BC}" type="datetimeFigureOut">
              <a:rPr lang="en-US" smtClean="0"/>
              <a:t>3/29/12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6DF47-DCC6-A843-9134-B670248679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983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CCF82-62FE-474E-96D2-126AD6A256BC}" type="datetimeFigureOut">
              <a:rPr lang="en-US" smtClean="0"/>
              <a:t>3/29/12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6DF47-DCC6-A843-9134-B670248679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618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CCF82-62FE-474E-96D2-126AD6A256BC}" type="datetimeFigureOut">
              <a:rPr lang="en-US" smtClean="0"/>
              <a:t>3/29/12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6DF47-DCC6-A843-9134-B670248679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5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CCF82-62FE-474E-96D2-126AD6A256BC}" type="datetimeFigureOut">
              <a:rPr lang="en-US" smtClean="0"/>
              <a:t>3/29/12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6DF47-DCC6-A843-9134-B670248679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269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CCF82-62FE-474E-96D2-126AD6A256BC}" type="datetimeFigureOut">
              <a:rPr lang="en-US" smtClean="0"/>
              <a:t>3/29/12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6DF47-DCC6-A843-9134-B670248679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504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CCF82-62FE-474E-96D2-126AD6A256BC}" type="datetimeFigureOut">
              <a:rPr lang="en-US" smtClean="0"/>
              <a:t>3/29/12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6DF47-DCC6-A843-9134-B670248679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790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CCF82-62FE-474E-96D2-126AD6A256BC}" type="datetimeFigureOut">
              <a:rPr lang="en-US" smtClean="0"/>
              <a:t>3/29/12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6DF47-DCC6-A843-9134-B670248679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117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CCF82-62FE-474E-96D2-126AD6A256BC}" type="datetimeFigureOut">
              <a:rPr lang="en-US" smtClean="0"/>
              <a:t>3/29/12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6DF47-DCC6-A843-9134-B670248679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739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CCF82-62FE-474E-96D2-126AD6A256BC}" type="datetimeFigureOut">
              <a:rPr lang="en-US" smtClean="0"/>
              <a:t>3/29/12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6DF47-DCC6-A843-9134-B670248679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157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CCF82-62FE-474E-96D2-126AD6A256BC}" type="datetimeFigureOut">
              <a:rPr lang="en-US" smtClean="0"/>
              <a:t>3/29/12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6DF47-DCC6-A843-9134-B670248679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172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CCF82-62FE-474E-96D2-126AD6A256BC}" type="datetimeFigureOut">
              <a:rPr lang="en-US" smtClean="0"/>
              <a:t>3/29/12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D6DF47-DCC6-A843-9134-B670248679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93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image" Target="../media/image2.png"/><Relationship Id="rId5" Type="http://schemas.openxmlformats.org/officeDocument/2006/relationships/oleObject" Target="../embeddings/oleObject1.bin"/><Relationship Id="rId6" Type="http://schemas.openxmlformats.org/officeDocument/2006/relationships/image" Target="../media/image3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image" Target="../media/image2.png"/><Relationship Id="rId5" Type="http://schemas.openxmlformats.org/officeDocument/2006/relationships/oleObject" Target="../embeddings/oleObject2.bin"/><Relationship Id="rId6" Type="http://schemas.openxmlformats.org/officeDocument/2006/relationships/image" Target="../media/image4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image" Target="../media/image2.png"/><Relationship Id="rId5" Type="http://schemas.openxmlformats.org/officeDocument/2006/relationships/oleObject" Target="../embeddings/oleObject3.bin"/><Relationship Id="rId6" Type="http://schemas.openxmlformats.org/officeDocument/2006/relationships/image" Target="../media/image5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image" Target="../media/image2.png"/><Relationship Id="rId5" Type="http://schemas.openxmlformats.org/officeDocument/2006/relationships/oleObject" Target="../embeddings/oleObject4.bin"/><Relationship Id="rId6" Type="http://schemas.openxmlformats.org/officeDocument/2006/relationships/image" Target="../media/image6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chart" Target="../charts/chart6.xm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chart" Target="../charts/chart8.xm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flemingk@missouri.edu" TargetMode="External"/><Relationship Id="rId4" Type="http://schemas.openxmlformats.org/officeDocument/2006/relationships/image" Target="../media/image1.emf"/><Relationship Id="rId5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hyperlink" Target="mailto:jennerm@missouri.ed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Relationship Id="rId3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Relationship Id="rId3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59589"/>
            <a:ext cx="7772400" cy="2450401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7200"/>
              </a:spcAft>
            </a:pPr>
            <a:r>
              <a:rPr lang="en-US" sz="6600" b="1" dirty="0" smtClean="0"/>
              <a:t>Diving into mobile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3200" dirty="0" smtClean="0"/>
              <a:t>Mobile phone and tablet products</a:t>
            </a:r>
            <a:br>
              <a:rPr lang="en-US" sz="3200" dirty="0" smtClean="0"/>
            </a:br>
            <a:r>
              <a:rPr lang="en-US" sz="3200" dirty="0" smtClean="0"/>
              <a:t>of dailies and weeklies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65296"/>
            <a:ext cx="6400800" cy="1973504"/>
          </a:xfrm>
        </p:spPr>
        <p:txBody>
          <a:bodyPr/>
          <a:lstStyle/>
          <a:p>
            <a:r>
              <a:rPr lang="en-US" sz="2800" dirty="0" smtClean="0">
                <a:solidFill>
                  <a:srgbClr val="000000"/>
                </a:solidFill>
              </a:rPr>
              <a:t>Mike Jenner</a:t>
            </a:r>
          </a:p>
          <a:p>
            <a:pPr>
              <a:spcBef>
                <a:spcPts val="600"/>
              </a:spcBef>
            </a:pPr>
            <a:r>
              <a:rPr lang="en-US" sz="1800" dirty="0" smtClean="0"/>
              <a:t>Professor and Houston Harte Chair</a:t>
            </a:r>
            <a:br>
              <a:rPr lang="en-US" sz="1800" dirty="0" smtClean="0"/>
            </a:br>
            <a:r>
              <a:rPr lang="en-US" sz="1800" dirty="0" smtClean="0"/>
              <a:t>Missouri School of Journalism</a:t>
            </a:r>
            <a:br>
              <a:rPr lang="en-US" sz="1800" dirty="0" smtClean="0"/>
            </a:br>
            <a:r>
              <a:rPr lang="en-US" sz="2400" dirty="0" err="1" smtClean="0">
                <a:solidFill>
                  <a:srgbClr val="0000FF"/>
                </a:solidFill>
              </a:rPr>
              <a:t>jennerm@missouri.edu</a:t>
            </a:r>
            <a:endParaRPr lang="en-US" sz="2400" dirty="0" smtClean="0">
              <a:solidFill>
                <a:srgbClr val="0000FF"/>
              </a:solidFill>
            </a:endParaRPr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" y="6120331"/>
            <a:ext cx="9163844" cy="737669"/>
          </a:xfrm>
          <a:prstGeom prst="rect">
            <a:avLst/>
          </a:prstGeom>
          <a:solidFill>
            <a:srgbClr val="00728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Janson Text LT Std"/>
              <a:cs typeface="Janson Text LT Std"/>
            </a:endParaRPr>
          </a:p>
        </p:txBody>
      </p:sp>
      <p:pic>
        <p:nvPicPr>
          <p:cNvPr id="6" name="Picture 5" descr="RJI_white_horz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0922" y="6160014"/>
            <a:ext cx="2588356" cy="672300"/>
          </a:xfrm>
          <a:prstGeom prst="rect">
            <a:avLst/>
          </a:prstGeom>
        </p:spPr>
      </p:pic>
      <p:pic>
        <p:nvPicPr>
          <p:cNvPr id="8" name="Picture 7" descr="stackedlogo-bw-larg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4" y="6280451"/>
            <a:ext cx="417100" cy="46690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36435" y="6361202"/>
            <a:ext cx="19377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chemeClr val="bg1"/>
                </a:solidFill>
                <a:latin typeface="Janson Text LT Std"/>
                <a:cs typeface="Janson Text LT Std"/>
              </a:rPr>
              <a:t>University of Missouri</a:t>
            </a:r>
            <a:endParaRPr lang="en-US" sz="1100" dirty="0">
              <a:solidFill>
                <a:schemeClr val="bg1"/>
              </a:solidFill>
              <a:latin typeface="Janson Text LT Std"/>
              <a:cs typeface="Janson Text LT Std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88997" y="6361202"/>
            <a:ext cx="24002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 smtClean="0">
                <a:solidFill>
                  <a:schemeClr val="bg1"/>
                </a:solidFill>
                <a:latin typeface="Janson Text LT Std"/>
                <a:cs typeface="Janson Text LT Std"/>
              </a:rPr>
              <a:t>Missouri School of Journalism</a:t>
            </a:r>
            <a:endParaRPr lang="en-US" sz="1100" dirty="0">
              <a:solidFill>
                <a:schemeClr val="bg1"/>
              </a:solidFill>
              <a:latin typeface="Janson Text LT Std"/>
              <a:cs typeface="Janson Text LT Std"/>
            </a:endParaRPr>
          </a:p>
        </p:txBody>
      </p:sp>
    </p:spTree>
    <p:extLst>
      <p:ext uri="{BB962C8B-B14F-4D97-AF65-F5344CB8AC3E}">
        <p14:creationId xmlns:p14="http://schemas.microsoft.com/office/powerpoint/2010/main" val="25794080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1769"/>
            <a:ext cx="8229600" cy="1143000"/>
          </a:xfrm>
        </p:spPr>
        <p:txBody>
          <a:bodyPr>
            <a:noAutofit/>
          </a:bodyPr>
          <a:lstStyle/>
          <a:p>
            <a:r>
              <a:rPr lang="en-US" sz="6000" b="1" dirty="0" smtClean="0"/>
              <a:t>Print/digital revenue</a:t>
            </a:r>
            <a:endParaRPr lang="en-US" sz="6000" dirty="0"/>
          </a:p>
        </p:txBody>
      </p:sp>
      <p:sp>
        <p:nvSpPr>
          <p:cNvPr id="4" name="Rectangle 3"/>
          <p:cNvSpPr/>
          <p:nvPr/>
        </p:nvSpPr>
        <p:spPr>
          <a:xfrm>
            <a:off x="1" y="6120331"/>
            <a:ext cx="9163844" cy="737669"/>
          </a:xfrm>
          <a:prstGeom prst="rect">
            <a:avLst/>
          </a:prstGeom>
          <a:solidFill>
            <a:srgbClr val="00728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Janson Text LT Std"/>
              <a:cs typeface="Janson Text LT Std"/>
            </a:endParaRPr>
          </a:p>
        </p:txBody>
      </p:sp>
      <p:pic>
        <p:nvPicPr>
          <p:cNvPr id="5" name="Picture 4" descr="RJI_white_horz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0922" y="6160014"/>
            <a:ext cx="2588356" cy="672300"/>
          </a:xfrm>
          <a:prstGeom prst="rect">
            <a:avLst/>
          </a:prstGeom>
        </p:spPr>
      </p:pic>
      <p:pic>
        <p:nvPicPr>
          <p:cNvPr id="6" name="Picture 5" descr="stackedlogo-bw-large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4" y="6280451"/>
            <a:ext cx="417100" cy="4669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6435" y="6361202"/>
            <a:ext cx="19377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chemeClr val="bg1"/>
                </a:solidFill>
                <a:latin typeface="Janson Text LT Std"/>
                <a:cs typeface="Janson Text LT Std"/>
              </a:rPr>
              <a:t>University of Missouri</a:t>
            </a:r>
            <a:endParaRPr lang="en-US" sz="1100" dirty="0">
              <a:solidFill>
                <a:schemeClr val="bg1"/>
              </a:solidFill>
              <a:latin typeface="Janson Text LT Std"/>
              <a:cs typeface="Janson Text LT Std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88997" y="6361202"/>
            <a:ext cx="24002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 smtClean="0">
                <a:solidFill>
                  <a:schemeClr val="bg1"/>
                </a:solidFill>
                <a:latin typeface="Janson Text LT Std"/>
                <a:cs typeface="Janson Text LT Std"/>
              </a:rPr>
              <a:t>Missouri School of Journalism</a:t>
            </a:r>
            <a:endParaRPr lang="en-US" sz="1100" dirty="0">
              <a:solidFill>
                <a:schemeClr val="bg1"/>
              </a:solidFill>
              <a:latin typeface="Janson Text LT Std"/>
              <a:cs typeface="Janson Text LT Std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56558" y="1604671"/>
            <a:ext cx="7472728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/>
              <a:t>Today: Portion of total revenue from print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4033998"/>
              </p:ext>
            </p:extLst>
          </p:nvPr>
        </p:nvGraphicFramePr>
        <p:xfrm>
          <a:off x="856558" y="2374066"/>
          <a:ext cx="7143140" cy="34244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Chart" r:id="rId5" imgW="11150600" imgH="5346700" progId="MSGraph.Chart.8">
                  <p:embed/>
                </p:oleObj>
              </mc:Choice>
              <mc:Fallback>
                <p:oleObj name="Chart" r:id="rId5" imgW="11150600" imgH="5346700" progId="MSGraph.Char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56558" y="2374066"/>
                        <a:ext cx="7143140" cy="34244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042488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1769"/>
            <a:ext cx="8229600" cy="1143000"/>
          </a:xfrm>
        </p:spPr>
        <p:txBody>
          <a:bodyPr>
            <a:noAutofit/>
          </a:bodyPr>
          <a:lstStyle/>
          <a:p>
            <a:r>
              <a:rPr lang="en-US" sz="6000" b="1" dirty="0" smtClean="0"/>
              <a:t>Print/digital revenue</a:t>
            </a:r>
            <a:endParaRPr lang="en-US" sz="6000" dirty="0"/>
          </a:p>
        </p:txBody>
      </p:sp>
      <p:sp>
        <p:nvSpPr>
          <p:cNvPr id="4" name="Rectangle 3"/>
          <p:cNvSpPr/>
          <p:nvPr/>
        </p:nvSpPr>
        <p:spPr>
          <a:xfrm>
            <a:off x="1" y="6120331"/>
            <a:ext cx="9163844" cy="737669"/>
          </a:xfrm>
          <a:prstGeom prst="rect">
            <a:avLst/>
          </a:prstGeom>
          <a:solidFill>
            <a:srgbClr val="00728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Janson Text LT Std"/>
              <a:cs typeface="Janson Text LT Std"/>
            </a:endParaRPr>
          </a:p>
        </p:txBody>
      </p:sp>
      <p:pic>
        <p:nvPicPr>
          <p:cNvPr id="5" name="Picture 4" descr="RJI_white_horz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0922" y="6160014"/>
            <a:ext cx="2588356" cy="672300"/>
          </a:xfrm>
          <a:prstGeom prst="rect">
            <a:avLst/>
          </a:prstGeom>
        </p:spPr>
      </p:pic>
      <p:pic>
        <p:nvPicPr>
          <p:cNvPr id="6" name="Picture 5" descr="stackedlogo-bw-large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4" y="6280451"/>
            <a:ext cx="417100" cy="4669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6435" y="6361202"/>
            <a:ext cx="19377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chemeClr val="bg1"/>
                </a:solidFill>
                <a:latin typeface="Janson Text LT Std"/>
                <a:cs typeface="Janson Text LT Std"/>
              </a:rPr>
              <a:t>University of Missouri</a:t>
            </a:r>
            <a:endParaRPr lang="en-US" sz="1100" dirty="0">
              <a:solidFill>
                <a:schemeClr val="bg1"/>
              </a:solidFill>
              <a:latin typeface="Janson Text LT Std"/>
              <a:cs typeface="Janson Text LT Std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88997" y="6361202"/>
            <a:ext cx="24002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 smtClean="0">
                <a:solidFill>
                  <a:schemeClr val="bg1"/>
                </a:solidFill>
                <a:latin typeface="Janson Text LT Std"/>
                <a:cs typeface="Janson Text LT Std"/>
              </a:rPr>
              <a:t>Missouri School of Journalism</a:t>
            </a:r>
            <a:endParaRPr lang="en-US" sz="1100" dirty="0">
              <a:solidFill>
                <a:schemeClr val="bg1"/>
              </a:solidFill>
              <a:latin typeface="Janson Text LT Std"/>
              <a:cs typeface="Janson Text LT Std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56558" y="1604671"/>
            <a:ext cx="7472728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/>
              <a:t>In 3 years: </a:t>
            </a:r>
            <a:r>
              <a:rPr lang="en-US" sz="3200" dirty="0"/>
              <a:t>Portion of </a:t>
            </a:r>
            <a:r>
              <a:rPr lang="en-US" sz="3200" dirty="0" smtClean="0"/>
              <a:t>revenue </a:t>
            </a:r>
            <a:r>
              <a:rPr lang="en-US" sz="3200" dirty="0"/>
              <a:t>from print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7762321"/>
              </p:ext>
            </p:extLst>
          </p:nvPr>
        </p:nvGraphicFramePr>
        <p:xfrm>
          <a:off x="877175" y="2360590"/>
          <a:ext cx="7196132" cy="3449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Chart" r:id="rId5" imgW="11150600" imgH="5346700" progId="MSGraph.Chart.8">
                  <p:embed/>
                </p:oleObj>
              </mc:Choice>
              <mc:Fallback>
                <p:oleObj name="Chart" r:id="rId5" imgW="11150600" imgH="5346700" progId="MSGraph.Char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77175" y="2360590"/>
                        <a:ext cx="7196132" cy="3449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594320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1769"/>
            <a:ext cx="8229600" cy="1143000"/>
          </a:xfrm>
        </p:spPr>
        <p:txBody>
          <a:bodyPr>
            <a:noAutofit/>
          </a:bodyPr>
          <a:lstStyle/>
          <a:p>
            <a:r>
              <a:rPr lang="en-US" sz="6000" b="1" dirty="0" smtClean="0"/>
              <a:t>Print/digital revenue</a:t>
            </a:r>
            <a:endParaRPr lang="en-US" sz="6000" dirty="0"/>
          </a:p>
        </p:txBody>
      </p:sp>
      <p:sp>
        <p:nvSpPr>
          <p:cNvPr id="4" name="Rectangle 3"/>
          <p:cNvSpPr/>
          <p:nvPr/>
        </p:nvSpPr>
        <p:spPr>
          <a:xfrm>
            <a:off x="1" y="6120331"/>
            <a:ext cx="9163844" cy="737669"/>
          </a:xfrm>
          <a:prstGeom prst="rect">
            <a:avLst/>
          </a:prstGeom>
          <a:solidFill>
            <a:srgbClr val="00728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Janson Text LT Std"/>
              <a:cs typeface="Janson Text LT Std"/>
            </a:endParaRPr>
          </a:p>
        </p:txBody>
      </p:sp>
      <p:pic>
        <p:nvPicPr>
          <p:cNvPr id="5" name="Picture 4" descr="RJI_white_horz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0922" y="6160014"/>
            <a:ext cx="2588356" cy="672300"/>
          </a:xfrm>
          <a:prstGeom prst="rect">
            <a:avLst/>
          </a:prstGeom>
        </p:spPr>
      </p:pic>
      <p:pic>
        <p:nvPicPr>
          <p:cNvPr id="6" name="Picture 5" descr="stackedlogo-bw-large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4" y="6280451"/>
            <a:ext cx="417100" cy="4669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6435" y="6361202"/>
            <a:ext cx="19377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chemeClr val="bg1"/>
                </a:solidFill>
                <a:latin typeface="Janson Text LT Std"/>
                <a:cs typeface="Janson Text LT Std"/>
              </a:rPr>
              <a:t>University of Missouri</a:t>
            </a:r>
            <a:endParaRPr lang="en-US" sz="1100" dirty="0">
              <a:solidFill>
                <a:schemeClr val="bg1"/>
              </a:solidFill>
              <a:latin typeface="Janson Text LT Std"/>
              <a:cs typeface="Janson Text LT Std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88997" y="6361202"/>
            <a:ext cx="24002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 smtClean="0">
                <a:solidFill>
                  <a:schemeClr val="bg1"/>
                </a:solidFill>
                <a:latin typeface="Janson Text LT Std"/>
                <a:cs typeface="Janson Text LT Std"/>
              </a:rPr>
              <a:t>Missouri School of Journalism</a:t>
            </a:r>
            <a:endParaRPr lang="en-US" sz="1100" dirty="0">
              <a:solidFill>
                <a:schemeClr val="bg1"/>
              </a:solidFill>
              <a:latin typeface="Janson Text LT Std"/>
              <a:cs typeface="Janson Text LT Std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56558" y="1604671"/>
            <a:ext cx="7472728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/>
              <a:t>Today: </a:t>
            </a:r>
            <a:r>
              <a:rPr lang="en-US" sz="3200" dirty="0"/>
              <a:t>Portion of </a:t>
            </a:r>
            <a:r>
              <a:rPr lang="en-US" sz="3200" dirty="0" smtClean="0"/>
              <a:t>revenue </a:t>
            </a:r>
            <a:r>
              <a:rPr lang="en-US" sz="3200" dirty="0"/>
              <a:t>from </a:t>
            </a:r>
            <a:r>
              <a:rPr lang="en-US" sz="3200" dirty="0" smtClean="0"/>
              <a:t>digital</a:t>
            </a:r>
            <a:endParaRPr lang="en-US" sz="3200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6404440"/>
              </p:ext>
            </p:extLst>
          </p:nvPr>
        </p:nvGraphicFramePr>
        <p:xfrm>
          <a:off x="688627" y="2279110"/>
          <a:ext cx="7542209" cy="35685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Chart" r:id="rId5" imgW="11303000" imgH="5346700" progId="MSGraph.Chart.8">
                  <p:embed/>
                </p:oleObj>
              </mc:Choice>
              <mc:Fallback>
                <p:oleObj name="Chart" r:id="rId5" imgW="11303000" imgH="5346700" progId="MSGraph.Char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88627" y="2279110"/>
                        <a:ext cx="7542209" cy="35685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222724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1769"/>
            <a:ext cx="8229600" cy="1143000"/>
          </a:xfrm>
        </p:spPr>
        <p:txBody>
          <a:bodyPr>
            <a:noAutofit/>
          </a:bodyPr>
          <a:lstStyle/>
          <a:p>
            <a:r>
              <a:rPr lang="en-US" sz="6000" b="1" dirty="0" smtClean="0"/>
              <a:t>Print/digital revenue</a:t>
            </a:r>
            <a:endParaRPr lang="en-US" sz="6000" dirty="0"/>
          </a:p>
        </p:txBody>
      </p:sp>
      <p:sp>
        <p:nvSpPr>
          <p:cNvPr id="4" name="Rectangle 3"/>
          <p:cNvSpPr/>
          <p:nvPr/>
        </p:nvSpPr>
        <p:spPr>
          <a:xfrm>
            <a:off x="1" y="6120331"/>
            <a:ext cx="9163844" cy="737669"/>
          </a:xfrm>
          <a:prstGeom prst="rect">
            <a:avLst/>
          </a:prstGeom>
          <a:solidFill>
            <a:srgbClr val="00728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Janson Text LT Std"/>
              <a:cs typeface="Janson Text LT Std"/>
            </a:endParaRPr>
          </a:p>
        </p:txBody>
      </p:sp>
      <p:pic>
        <p:nvPicPr>
          <p:cNvPr id="5" name="Picture 4" descr="RJI_white_horz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0922" y="6160014"/>
            <a:ext cx="2588356" cy="672300"/>
          </a:xfrm>
          <a:prstGeom prst="rect">
            <a:avLst/>
          </a:prstGeom>
        </p:spPr>
      </p:pic>
      <p:pic>
        <p:nvPicPr>
          <p:cNvPr id="6" name="Picture 5" descr="stackedlogo-bw-large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4" y="6280451"/>
            <a:ext cx="417100" cy="4669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6435" y="6361202"/>
            <a:ext cx="19377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chemeClr val="bg1"/>
                </a:solidFill>
                <a:latin typeface="Janson Text LT Std"/>
                <a:cs typeface="Janson Text LT Std"/>
              </a:rPr>
              <a:t>University of Missouri</a:t>
            </a:r>
            <a:endParaRPr lang="en-US" sz="1100" dirty="0">
              <a:solidFill>
                <a:schemeClr val="bg1"/>
              </a:solidFill>
              <a:latin typeface="Janson Text LT Std"/>
              <a:cs typeface="Janson Text LT Std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88997" y="6361202"/>
            <a:ext cx="24002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 smtClean="0">
                <a:solidFill>
                  <a:schemeClr val="bg1"/>
                </a:solidFill>
                <a:latin typeface="Janson Text LT Std"/>
                <a:cs typeface="Janson Text LT Std"/>
              </a:rPr>
              <a:t>Missouri School of Journalism</a:t>
            </a:r>
            <a:endParaRPr lang="en-US" sz="1100" dirty="0">
              <a:solidFill>
                <a:schemeClr val="bg1"/>
              </a:solidFill>
              <a:latin typeface="Janson Text LT Std"/>
              <a:cs typeface="Janson Text LT Std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56558" y="1604671"/>
            <a:ext cx="7472728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/>
              <a:t>In 3 years: </a:t>
            </a:r>
            <a:r>
              <a:rPr lang="en-US" sz="3200" dirty="0"/>
              <a:t>Portion of </a:t>
            </a:r>
            <a:r>
              <a:rPr lang="en-US" sz="3200" dirty="0" smtClean="0"/>
              <a:t>revenue </a:t>
            </a:r>
            <a:r>
              <a:rPr lang="en-US" sz="3200" dirty="0"/>
              <a:t>from </a:t>
            </a:r>
            <a:r>
              <a:rPr lang="en-US" sz="3200" dirty="0" smtClean="0"/>
              <a:t>digital</a:t>
            </a:r>
            <a:endParaRPr lang="en-US" sz="3200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2815041"/>
              </p:ext>
            </p:extLst>
          </p:nvPr>
        </p:nvGraphicFramePr>
        <p:xfrm>
          <a:off x="591246" y="2297742"/>
          <a:ext cx="7458979" cy="35292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Chart" r:id="rId5" imgW="11303000" imgH="5346700" progId="MSGraph.Chart.8">
                  <p:embed/>
                </p:oleObj>
              </mc:Choice>
              <mc:Fallback>
                <p:oleObj name="Chart" r:id="rId5" imgW="11303000" imgH="5346700" progId="MSGraph.Char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91246" y="2297742"/>
                        <a:ext cx="7458979" cy="35292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931101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1769"/>
            <a:ext cx="8229600" cy="1143000"/>
          </a:xfrm>
        </p:spPr>
        <p:txBody>
          <a:bodyPr>
            <a:noAutofit/>
          </a:bodyPr>
          <a:lstStyle/>
          <a:p>
            <a:r>
              <a:rPr lang="en-US" sz="6000" b="1" dirty="0" smtClean="0"/>
              <a:t>Paid content models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4404" y="2501419"/>
            <a:ext cx="2933956" cy="2682208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2800" dirty="0" smtClean="0"/>
              <a:t>• 46% </a:t>
            </a:r>
            <a:r>
              <a:rPr lang="en-US" sz="2800" dirty="0"/>
              <a:t>of </a:t>
            </a:r>
            <a:r>
              <a:rPr lang="en-US" sz="2800" dirty="0" smtClean="0"/>
              <a:t>dailies  under 25,000 circulation are charging for some online content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1" y="6120331"/>
            <a:ext cx="9163844" cy="737669"/>
          </a:xfrm>
          <a:prstGeom prst="rect">
            <a:avLst/>
          </a:prstGeom>
          <a:solidFill>
            <a:srgbClr val="00728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Janson Text LT Std"/>
              <a:cs typeface="Janson Text LT Std"/>
            </a:endParaRPr>
          </a:p>
        </p:txBody>
      </p:sp>
      <p:pic>
        <p:nvPicPr>
          <p:cNvPr id="5" name="Picture 4" descr="RJI_white_horz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0922" y="6160014"/>
            <a:ext cx="2588356" cy="672300"/>
          </a:xfrm>
          <a:prstGeom prst="rect">
            <a:avLst/>
          </a:prstGeom>
        </p:spPr>
      </p:pic>
      <p:pic>
        <p:nvPicPr>
          <p:cNvPr id="6" name="Picture 5" descr="stackedlogo-bw-larg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4" y="6280451"/>
            <a:ext cx="417100" cy="4669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6435" y="6361202"/>
            <a:ext cx="19377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chemeClr val="bg1"/>
                </a:solidFill>
                <a:latin typeface="Janson Text LT Std"/>
                <a:cs typeface="Janson Text LT Std"/>
              </a:rPr>
              <a:t>University of Missouri</a:t>
            </a:r>
            <a:endParaRPr lang="en-US" sz="1100" dirty="0">
              <a:solidFill>
                <a:schemeClr val="bg1"/>
              </a:solidFill>
              <a:latin typeface="Janson Text LT Std"/>
              <a:cs typeface="Janson Text LT Std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88997" y="6361202"/>
            <a:ext cx="24002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 smtClean="0">
                <a:solidFill>
                  <a:schemeClr val="bg1"/>
                </a:solidFill>
                <a:latin typeface="Janson Text LT Std"/>
                <a:cs typeface="Janson Text LT Std"/>
              </a:rPr>
              <a:t>Missouri School of Journalism</a:t>
            </a:r>
            <a:endParaRPr lang="en-US" sz="1100" dirty="0">
              <a:solidFill>
                <a:schemeClr val="bg1"/>
              </a:solidFill>
              <a:latin typeface="Janson Text LT Std"/>
              <a:cs typeface="Janson Text LT Std"/>
            </a:endParaRPr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3854107743"/>
              </p:ext>
            </p:extLst>
          </p:nvPr>
        </p:nvGraphicFramePr>
        <p:xfrm>
          <a:off x="2806963" y="1181356"/>
          <a:ext cx="6297658" cy="4725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Content Placeholder 2"/>
          <p:cNvSpPr txBox="1">
            <a:spLocks/>
          </p:cNvSpPr>
          <p:nvPr/>
        </p:nvSpPr>
        <p:spPr>
          <a:xfrm>
            <a:off x="609600" y="1536010"/>
            <a:ext cx="8229600" cy="6542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600"/>
              </a:spcBef>
              <a:buFont typeface="Arial"/>
              <a:buNone/>
            </a:pPr>
            <a:r>
              <a:rPr lang="en-US" sz="2800" dirty="0" smtClean="0"/>
              <a:t>Smaller papers adapting more quickly</a:t>
            </a:r>
          </a:p>
        </p:txBody>
      </p:sp>
    </p:spTree>
    <p:extLst>
      <p:ext uri="{BB962C8B-B14F-4D97-AF65-F5344CB8AC3E}">
        <p14:creationId xmlns:p14="http://schemas.microsoft.com/office/powerpoint/2010/main" val="36027483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1769"/>
            <a:ext cx="8229600" cy="1143000"/>
          </a:xfrm>
        </p:spPr>
        <p:txBody>
          <a:bodyPr>
            <a:noAutofit/>
          </a:bodyPr>
          <a:lstStyle/>
          <a:p>
            <a:r>
              <a:rPr lang="en-US" sz="6000" b="1" dirty="0" smtClean="0"/>
              <a:t>Paid content models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4404" y="2501419"/>
            <a:ext cx="2933956" cy="2682208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2800" dirty="0" smtClean="0"/>
              <a:t>• 24% </a:t>
            </a:r>
            <a:r>
              <a:rPr lang="en-US" sz="2800" dirty="0"/>
              <a:t>of </a:t>
            </a:r>
            <a:r>
              <a:rPr lang="en-US" sz="2800" dirty="0" smtClean="0"/>
              <a:t>dailies  larger than 25,000 circulation are charging for some content online</a:t>
            </a:r>
          </a:p>
        </p:txBody>
      </p:sp>
      <p:sp>
        <p:nvSpPr>
          <p:cNvPr id="4" name="Rectangle 3"/>
          <p:cNvSpPr/>
          <p:nvPr/>
        </p:nvSpPr>
        <p:spPr>
          <a:xfrm>
            <a:off x="1" y="6120331"/>
            <a:ext cx="9163844" cy="737669"/>
          </a:xfrm>
          <a:prstGeom prst="rect">
            <a:avLst/>
          </a:prstGeom>
          <a:solidFill>
            <a:srgbClr val="00728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Janson Text LT Std"/>
              <a:cs typeface="Janson Text LT Std"/>
            </a:endParaRPr>
          </a:p>
        </p:txBody>
      </p:sp>
      <p:pic>
        <p:nvPicPr>
          <p:cNvPr id="5" name="Picture 4" descr="RJI_white_horz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0922" y="6160014"/>
            <a:ext cx="2588356" cy="672300"/>
          </a:xfrm>
          <a:prstGeom prst="rect">
            <a:avLst/>
          </a:prstGeom>
        </p:spPr>
      </p:pic>
      <p:pic>
        <p:nvPicPr>
          <p:cNvPr id="6" name="Picture 5" descr="stackedlogo-bw-larg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4" y="6280451"/>
            <a:ext cx="417100" cy="4669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6435" y="6361202"/>
            <a:ext cx="19377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chemeClr val="bg1"/>
                </a:solidFill>
                <a:latin typeface="Janson Text LT Std"/>
                <a:cs typeface="Janson Text LT Std"/>
              </a:rPr>
              <a:t>University of Missouri</a:t>
            </a:r>
            <a:endParaRPr lang="en-US" sz="1100" dirty="0">
              <a:solidFill>
                <a:schemeClr val="bg1"/>
              </a:solidFill>
              <a:latin typeface="Janson Text LT Std"/>
              <a:cs typeface="Janson Text LT Std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88997" y="6361202"/>
            <a:ext cx="24002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 smtClean="0">
                <a:solidFill>
                  <a:schemeClr val="bg1"/>
                </a:solidFill>
                <a:latin typeface="Janson Text LT Std"/>
                <a:cs typeface="Janson Text LT Std"/>
              </a:rPr>
              <a:t>Missouri School of Journalism</a:t>
            </a:r>
            <a:endParaRPr lang="en-US" sz="1100" dirty="0">
              <a:solidFill>
                <a:schemeClr val="bg1"/>
              </a:solidFill>
              <a:latin typeface="Janson Text LT Std"/>
              <a:cs typeface="Janson Text LT Std"/>
            </a:endParaRPr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2168573358"/>
              </p:ext>
            </p:extLst>
          </p:nvPr>
        </p:nvGraphicFramePr>
        <p:xfrm>
          <a:off x="2806963" y="1181356"/>
          <a:ext cx="6297658" cy="4725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Content Placeholder 2"/>
          <p:cNvSpPr txBox="1">
            <a:spLocks/>
          </p:cNvSpPr>
          <p:nvPr/>
        </p:nvSpPr>
        <p:spPr>
          <a:xfrm>
            <a:off x="609600" y="1536010"/>
            <a:ext cx="8229600" cy="6542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600"/>
              </a:spcBef>
              <a:buFont typeface="Arial"/>
              <a:buNone/>
            </a:pPr>
            <a:r>
              <a:rPr lang="en-US" sz="2800" dirty="0" smtClean="0"/>
              <a:t>Smaller papers adapting more quickly</a:t>
            </a:r>
          </a:p>
        </p:txBody>
      </p:sp>
    </p:spTree>
    <p:extLst>
      <p:ext uri="{BB962C8B-B14F-4D97-AF65-F5344CB8AC3E}">
        <p14:creationId xmlns:p14="http://schemas.microsoft.com/office/powerpoint/2010/main" val="9129787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6120331"/>
            <a:ext cx="9163844" cy="737669"/>
          </a:xfrm>
          <a:prstGeom prst="rect">
            <a:avLst/>
          </a:prstGeom>
          <a:solidFill>
            <a:srgbClr val="00728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Janson Text LT Std"/>
              <a:cs typeface="Janson Text LT Std"/>
            </a:endParaRPr>
          </a:p>
        </p:txBody>
      </p:sp>
      <p:pic>
        <p:nvPicPr>
          <p:cNvPr id="5" name="Picture 4" descr="RJI_white_horz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0922" y="6160014"/>
            <a:ext cx="2588356" cy="672300"/>
          </a:xfrm>
          <a:prstGeom prst="rect">
            <a:avLst/>
          </a:prstGeom>
        </p:spPr>
      </p:pic>
      <p:pic>
        <p:nvPicPr>
          <p:cNvPr id="6" name="Picture 5" descr="stackedlogo-bw-larg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4" y="6280451"/>
            <a:ext cx="417100" cy="4669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6435" y="6361202"/>
            <a:ext cx="19377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chemeClr val="bg1"/>
                </a:solidFill>
                <a:latin typeface="Janson Text LT Std"/>
                <a:cs typeface="Janson Text LT Std"/>
              </a:rPr>
              <a:t>University of Missouri</a:t>
            </a:r>
            <a:endParaRPr lang="en-US" sz="1100" dirty="0">
              <a:solidFill>
                <a:schemeClr val="bg1"/>
              </a:solidFill>
              <a:latin typeface="Janson Text LT Std"/>
              <a:cs typeface="Janson Text LT Std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88997" y="6361202"/>
            <a:ext cx="24002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 smtClean="0">
                <a:solidFill>
                  <a:schemeClr val="bg1"/>
                </a:solidFill>
                <a:latin typeface="Janson Text LT Std"/>
                <a:cs typeface="Janson Text LT Std"/>
              </a:rPr>
              <a:t>Missouri School of Journalism</a:t>
            </a:r>
            <a:endParaRPr lang="en-US" sz="1100" dirty="0">
              <a:solidFill>
                <a:schemeClr val="bg1"/>
              </a:solidFill>
              <a:latin typeface="Janson Text LT Std"/>
              <a:cs typeface="Janson Text LT Std"/>
            </a:endParaRPr>
          </a:p>
        </p:txBody>
      </p:sp>
      <p:graphicFrame>
        <p:nvGraphicFramePr>
          <p:cNvPr id="13" name="Chart 12"/>
          <p:cNvGraphicFramePr/>
          <p:nvPr>
            <p:extLst>
              <p:ext uri="{D42A27DB-BD31-4B8C-83A1-F6EECF244321}">
                <p14:modId xmlns:p14="http://schemas.microsoft.com/office/powerpoint/2010/main" val="121202823"/>
              </p:ext>
            </p:extLst>
          </p:nvPr>
        </p:nvGraphicFramePr>
        <p:xfrm>
          <a:off x="482422" y="369610"/>
          <a:ext cx="8746689" cy="54780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Rectangle 14"/>
          <p:cNvSpPr/>
          <p:nvPr/>
        </p:nvSpPr>
        <p:spPr>
          <a:xfrm>
            <a:off x="265938" y="584612"/>
            <a:ext cx="8746583" cy="1481721"/>
          </a:xfrm>
          <a:prstGeom prst="rect">
            <a:avLst/>
          </a:prstGeom>
          <a:ln>
            <a:solidFill>
              <a:srgbClr val="FFFF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1769"/>
            <a:ext cx="8229600" cy="1143000"/>
          </a:xfrm>
        </p:spPr>
        <p:txBody>
          <a:bodyPr>
            <a:noAutofit/>
          </a:bodyPr>
          <a:lstStyle/>
          <a:p>
            <a:r>
              <a:rPr lang="en-US" sz="6000" b="1" dirty="0" smtClean="0"/>
              <a:t>Plans to charge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2887033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921"/>
            <a:ext cx="8229600" cy="2252103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31859C"/>
                </a:solidFill>
              </a:rPr>
              <a:t>Please visit</a:t>
            </a:r>
            <a:br>
              <a:rPr lang="en-US" b="1" dirty="0" smtClean="0">
                <a:solidFill>
                  <a:srgbClr val="31859C"/>
                </a:solidFill>
              </a:rPr>
            </a:br>
            <a:r>
              <a:rPr lang="en-US" sz="6600" b="1" dirty="0" err="1" smtClean="0">
                <a:solidFill>
                  <a:srgbClr val="31859C"/>
                </a:solidFill>
              </a:rPr>
              <a:t>www.RJIonline.org</a:t>
            </a:r>
            <a:endParaRPr lang="en-US" sz="6600" b="1" dirty="0">
              <a:solidFill>
                <a:srgbClr val="31859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69493"/>
            <a:ext cx="8229600" cy="274988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2800" b="1" dirty="0" smtClean="0"/>
              <a:t>Mike Jenner</a:t>
            </a:r>
          </a:p>
          <a:p>
            <a:pPr marL="0" indent="0" algn="ctr">
              <a:buNone/>
            </a:pPr>
            <a:r>
              <a:rPr lang="en-US" sz="2100" dirty="0" smtClean="0">
                <a:solidFill>
                  <a:schemeClr val="bg1">
                    <a:lumMod val="50000"/>
                  </a:schemeClr>
                </a:solidFill>
              </a:rPr>
              <a:t>Professor and Houston Harte Chair</a:t>
            </a:r>
            <a:br>
              <a:rPr lang="en-US" sz="21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2100" dirty="0" smtClean="0">
                <a:solidFill>
                  <a:schemeClr val="bg1">
                    <a:lumMod val="50000"/>
                  </a:schemeClr>
                </a:solidFill>
              </a:rPr>
              <a:t>Missouri School of Journalism</a:t>
            </a:r>
            <a:br>
              <a:rPr lang="en-US" sz="21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2400" dirty="0" smtClean="0">
                <a:solidFill>
                  <a:srgbClr val="0000FF"/>
                </a:solidFill>
                <a:hlinkClick r:id="rId2"/>
              </a:rPr>
              <a:t>jennerm@</a:t>
            </a:r>
            <a:r>
              <a:rPr lang="en-US" sz="2400" dirty="0" smtClean="0">
                <a:solidFill>
                  <a:srgbClr val="0000FF"/>
                </a:solidFill>
                <a:hlinkClick r:id="rId2"/>
              </a:rPr>
              <a:t>missouri.edu</a:t>
            </a:r>
            <a:endParaRPr lang="en-US" sz="2400" dirty="0" smtClean="0">
              <a:solidFill>
                <a:srgbClr val="0000FF"/>
              </a:solidFill>
            </a:endParaRPr>
          </a:p>
          <a:p>
            <a:pPr marL="0" indent="0" algn="ctr">
              <a:spcBef>
                <a:spcPts val="1728"/>
              </a:spcBef>
              <a:buNone/>
            </a:pPr>
            <a:r>
              <a:rPr lang="en-US" sz="2800" b="1" dirty="0" smtClean="0"/>
              <a:t>Ken Fleming, Ph.D.</a:t>
            </a:r>
            <a:endParaRPr lang="en-US" sz="2800" b="1" dirty="0"/>
          </a:p>
          <a:p>
            <a:pPr marL="0" indent="0" algn="ctr">
              <a:buNone/>
            </a:pPr>
            <a:r>
              <a:rPr lang="en-US" sz="2100" dirty="0" smtClean="0">
                <a:solidFill>
                  <a:schemeClr val="bg1">
                    <a:lumMod val="50000"/>
                  </a:schemeClr>
                </a:solidFill>
              </a:rPr>
              <a:t>Associate Director of Research</a:t>
            </a:r>
            <a:r>
              <a:rPr lang="en-US" sz="2100" dirty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en-US" sz="21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2100" dirty="0" smtClean="0">
                <a:solidFill>
                  <a:schemeClr val="bg1">
                    <a:lumMod val="50000"/>
                  </a:schemeClr>
                </a:solidFill>
              </a:rPr>
              <a:t>Reynolds Journalism Institute</a:t>
            </a:r>
            <a:r>
              <a:rPr lang="en-US" sz="2100" dirty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en-US" sz="21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2400" dirty="0" smtClean="0">
                <a:solidFill>
                  <a:srgbClr val="0000FF"/>
                </a:solidFill>
                <a:hlinkClick r:id="rId3"/>
              </a:rPr>
              <a:t>flemingk@missouri.edu</a:t>
            </a:r>
            <a:endParaRPr lang="en-US" sz="2400" dirty="0" smtClean="0">
              <a:solidFill>
                <a:srgbClr val="0000FF"/>
              </a:solidFill>
            </a:endParaRPr>
          </a:p>
          <a:p>
            <a:pPr marL="0" indent="0" algn="ctr">
              <a:buNone/>
            </a:pPr>
            <a:endParaRPr lang="en-US" sz="2400" dirty="0">
              <a:solidFill>
                <a:srgbClr val="0000FF"/>
              </a:solidFill>
            </a:endParaRPr>
          </a:p>
          <a:p>
            <a:pPr marL="0" indent="0" algn="ctr">
              <a:buNone/>
            </a:pP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" y="6120331"/>
            <a:ext cx="9163844" cy="737669"/>
          </a:xfrm>
          <a:prstGeom prst="rect">
            <a:avLst/>
          </a:prstGeom>
          <a:solidFill>
            <a:srgbClr val="00728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Janson Text LT Std"/>
              <a:cs typeface="Janson Text LT Std"/>
            </a:endParaRPr>
          </a:p>
        </p:txBody>
      </p:sp>
      <p:pic>
        <p:nvPicPr>
          <p:cNvPr id="5" name="Picture 4" descr="RJI_white_horz.ep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0922" y="6160014"/>
            <a:ext cx="2588356" cy="672300"/>
          </a:xfrm>
          <a:prstGeom prst="rect">
            <a:avLst/>
          </a:prstGeom>
        </p:spPr>
      </p:pic>
      <p:pic>
        <p:nvPicPr>
          <p:cNvPr id="6" name="Picture 5" descr="stackedlogo-bw-large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4" y="6280451"/>
            <a:ext cx="417100" cy="4669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6435" y="6361202"/>
            <a:ext cx="19377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chemeClr val="bg1"/>
                </a:solidFill>
                <a:latin typeface="Janson Text LT Std"/>
                <a:cs typeface="Janson Text LT Std"/>
              </a:rPr>
              <a:t>University of Missouri</a:t>
            </a:r>
            <a:endParaRPr lang="en-US" sz="1100" dirty="0">
              <a:solidFill>
                <a:schemeClr val="bg1"/>
              </a:solidFill>
              <a:latin typeface="Janson Text LT Std"/>
              <a:cs typeface="Janson Text LT Std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88997" y="6361202"/>
            <a:ext cx="24002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 smtClean="0">
                <a:solidFill>
                  <a:schemeClr val="bg1"/>
                </a:solidFill>
                <a:latin typeface="Janson Text LT Std"/>
                <a:cs typeface="Janson Text LT Std"/>
              </a:rPr>
              <a:t>Missouri School of Journalism</a:t>
            </a:r>
            <a:endParaRPr lang="en-US" sz="1100" dirty="0">
              <a:solidFill>
                <a:schemeClr val="bg1"/>
              </a:solidFill>
              <a:latin typeface="Janson Text LT Std"/>
              <a:cs typeface="Janson Text LT Std"/>
            </a:endParaRPr>
          </a:p>
        </p:txBody>
      </p:sp>
    </p:spTree>
    <p:extLst>
      <p:ext uri="{BB962C8B-B14F-4D97-AF65-F5344CB8AC3E}">
        <p14:creationId xmlns:p14="http://schemas.microsoft.com/office/powerpoint/2010/main" val="31233581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06754"/>
          </a:xfrm>
        </p:spPr>
        <p:txBody>
          <a:bodyPr>
            <a:normAutofit/>
          </a:bodyPr>
          <a:lstStyle/>
          <a:p>
            <a:pPr marL="1143000" indent="-1143000">
              <a:spcBef>
                <a:spcPts val="300"/>
              </a:spcBef>
              <a:spcAft>
                <a:spcPts val="1200"/>
              </a:spcAft>
              <a:buNone/>
            </a:pPr>
            <a:r>
              <a:rPr lang="en-US" sz="2800" dirty="0" smtClean="0"/>
              <a:t>• Two phone surveys of publishers completed last year</a:t>
            </a:r>
          </a:p>
          <a:p>
            <a:pPr marL="1143000" indent="-1143000">
              <a:spcBef>
                <a:spcPts val="300"/>
              </a:spcBef>
              <a:spcAft>
                <a:spcPts val="1200"/>
              </a:spcAft>
              <a:buNone/>
            </a:pPr>
            <a:r>
              <a:rPr lang="en-US" sz="2800" dirty="0" smtClean="0"/>
              <a:t>• 310 daily publishers — 78 percent response rate</a:t>
            </a:r>
          </a:p>
          <a:p>
            <a:pPr marL="1143000" indent="-1143000">
              <a:spcBef>
                <a:spcPts val="300"/>
              </a:spcBef>
              <a:spcAft>
                <a:spcPts val="1200"/>
              </a:spcAft>
              <a:buNone/>
            </a:pPr>
            <a:r>
              <a:rPr lang="en-US" sz="2800" dirty="0" smtClean="0"/>
              <a:t>• 400 weekly publishers — 85 percent response</a:t>
            </a:r>
          </a:p>
          <a:p>
            <a:pPr marL="1143000" indent="-1143000">
              <a:spcBef>
                <a:spcPts val="300"/>
              </a:spcBef>
              <a:buNone/>
            </a:pP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1" y="6120331"/>
            <a:ext cx="9163844" cy="737669"/>
          </a:xfrm>
          <a:prstGeom prst="rect">
            <a:avLst/>
          </a:prstGeom>
          <a:solidFill>
            <a:srgbClr val="00728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Janson Text LT Std"/>
              <a:cs typeface="Janson Text LT Std"/>
            </a:endParaRPr>
          </a:p>
        </p:txBody>
      </p:sp>
      <p:pic>
        <p:nvPicPr>
          <p:cNvPr id="5" name="Picture 4" descr="RJI_white_horz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0922" y="6160014"/>
            <a:ext cx="2588356" cy="672300"/>
          </a:xfrm>
          <a:prstGeom prst="rect">
            <a:avLst/>
          </a:prstGeom>
        </p:spPr>
      </p:pic>
      <p:pic>
        <p:nvPicPr>
          <p:cNvPr id="6" name="Picture 5" descr="stackedlogo-bw-larg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4" y="6280451"/>
            <a:ext cx="417100" cy="4669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6435" y="6361202"/>
            <a:ext cx="19377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chemeClr val="bg1"/>
                </a:solidFill>
                <a:latin typeface="Janson Text LT Std"/>
                <a:cs typeface="Janson Text LT Std"/>
              </a:rPr>
              <a:t>University of Missouri</a:t>
            </a:r>
            <a:endParaRPr lang="en-US" sz="1100" dirty="0">
              <a:solidFill>
                <a:schemeClr val="bg1"/>
              </a:solidFill>
              <a:latin typeface="Janson Text LT Std"/>
              <a:cs typeface="Janson Text LT Std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88997" y="6361202"/>
            <a:ext cx="24002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 smtClean="0">
                <a:solidFill>
                  <a:schemeClr val="bg1"/>
                </a:solidFill>
                <a:latin typeface="Janson Text LT Std"/>
                <a:cs typeface="Janson Text LT Std"/>
              </a:rPr>
              <a:t>Missouri School of Journalism</a:t>
            </a:r>
            <a:endParaRPr lang="en-US" sz="1100" dirty="0">
              <a:solidFill>
                <a:schemeClr val="bg1"/>
              </a:solidFill>
              <a:latin typeface="Janson Text LT Std"/>
              <a:cs typeface="Janson Text LT Std"/>
            </a:endParaRPr>
          </a:p>
        </p:txBody>
      </p:sp>
    </p:spTree>
    <p:extLst>
      <p:ext uri="{BB962C8B-B14F-4D97-AF65-F5344CB8AC3E}">
        <p14:creationId xmlns:p14="http://schemas.microsoft.com/office/powerpoint/2010/main" val="28359963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1769"/>
            <a:ext cx="8229600" cy="1143000"/>
          </a:xfrm>
        </p:spPr>
        <p:txBody>
          <a:bodyPr>
            <a:noAutofit/>
          </a:bodyPr>
          <a:lstStyle/>
          <a:p>
            <a:r>
              <a:rPr lang="en-US" sz="6000" b="1" dirty="0"/>
              <a:t>Mobile phone </a:t>
            </a:r>
            <a:r>
              <a:rPr lang="en-US" sz="6000" b="1" dirty="0" smtClean="0"/>
              <a:t>products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4404" y="2619559"/>
            <a:ext cx="2933956" cy="2682208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2800" dirty="0" smtClean="0"/>
              <a:t>• 62</a:t>
            </a:r>
            <a:r>
              <a:rPr lang="en-US" sz="2800" dirty="0"/>
              <a:t>% of </a:t>
            </a:r>
            <a:r>
              <a:rPr lang="en-US" sz="2800" dirty="0" smtClean="0"/>
              <a:t>dailies  </a:t>
            </a:r>
            <a:r>
              <a:rPr lang="en-US" sz="2800" dirty="0"/>
              <a:t>with </a:t>
            </a:r>
            <a:r>
              <a:rPr lang="en-US" sz="2800" dirty="0" smtClean="0"/>
              <a:t>a circulation </a:t>
            </a:r>
            <a:r>
              <a:rPr lang="en-US" sz="2800" dirty="0"/>
              <a:t>of 25K or more have a mobile phone app</a:t>
            </a:r>
            <a:endParaRPr lang="en-US" sz="28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1" y="6120331"/>
            <a:ext cx="9163844" cy="737669"/>
          </a:xfrm>
          <a:prstGeom prst="rect">
            <a:avLst/>
          </a:prstGeom>
          <a:solidFill>
            <a:srgbClr val="00728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Janson Text LT Std"/>
              <a:cs typeface="Janson Text LT Std"/>
            </a:endParaRPr>
          </a:p>
        </p:txBody>
      </p:sp>
      <p:pic>
        <p:nvPicPr>
          <p:cNvPr id="5" name="Picture 4" descr="RJI_white_horz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0922" y="6160014"/>
            <a:ext cx="2588356" cy="672300"/>
          </a:xfrm>
          <a:prstGeom prst="rect">
            <a:avLst/>
          </a:prstGeom>
        </p:spPr>
      </p:pic>
      <p:pic>
        <p:nvPicPr>
          <p:cNvPr id="6" name="Picture 5" descr="stackedlogo-bw-larg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4" y="6280451"/>
            <a:ext cx="417100" cy="4669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6435" y="6361202"/>
            <a:ext cx="19377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chemeClr val="bg1"/>
                </a:solidFill>
                <a:latin typeface="Janson Text LT Std"/>
                <a:cs typeface="Janson Text LT Std"/>
              </a:rPr>
              <a:t>University of Missouri</a:t>
            </a:r>
            <a:endParaRPr lang="en-US" sz="1100" dirty="0">
              <a:solidFill>
                <a:schemeClr val="bg1"/>
              </a:solidFill>
              <a:latin typeface="Janson Text LT Std"/>
              <a:cs typeface="Janson Text LT Std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88997" y="6361202"/>
            <a:ext cx="24002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 smtClean="0">
                <a:solidFill>
                  <a:schemeClr val="bg1"/>
                </a:solidFill>
                <a:latin typeface="Janson Text LT Std"/>
                <a:cs typeface="Janson Text LT Std"/>
              </a:rPr>
              <a:t>Missouri School of Journalism</a:t>
            </a:r>
            <a:endParaRPr lang="en-US" sz="1100" dirty="0">
              <a:solidFill>
                <a:schemeClr val="bg1"/>
              </a:solidFill>
              <a:latin typeface="Janson Text LT Std"/>
              <a:cs typeface="Janson Text LT Std"/>
            </a:endParaRPr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1757976270"/>
              </p:ext>
            </p:extLst>
          </p:nvPr>
        </p:nvGraphicFramePr>
        <p:xfrm>
          <a:off x="2702280" y="1299496"/>
          <a:ext cx="6297658" cy="4725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Content Placeholder 2"/>
          <p:cNvSpPr txBox="1">
            <a:spLocks/>
          </p:cNvSpPr>
          <p:nvPr/>
        </p:nvSpPr>
        <p:spPr>
          <a:xfrm>
            <a:off x="609600" y="1654150"/>
            <a:ext cx="8229600" cy="6542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600"/>
              </a:spcBef>
              <a:buFont typeface="Arial"/>
              <a:buNone/>
            </a:pPr>
            <a:r>
              <a:rPr lang="en-US" sz="2800" dirty="0" smtClean="0"/>
              <a:t>Mobile app activity correlates with newspaper size</a:t>
            </a:r>
          </a:p>
        </p:txBody>
      </p:sp>
    </p:spTree>
    <p:extLst>
      <p:ext uri="{BB962C8B-B14F-4D97-AF65-F5344CB8AC3E}">
        <p14:creationId xmlns:p14="http://schemas.microsoft.com/office/powerpoint/2010/main" val="30614754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1769"/>
            <a:ext cx="8229600" cy="1143000"/>
          </a:xfrm>
        </p:spPr>
        <p:txBody>
          <a:bodyPr>
            <a:noAutofit/>
          </a:bodyPr>
          <a:lstStyle/>
          <a:p>
            <a:r>
              <a:rPr lang="en-US" sz="6000" b="1" dirty="0"/>
              <a:t>Mobile phone products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5635" y="2619559"/>
            <a:ext cx="2933956" cy="2682208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2800" dirty="0" smtClean="0"/>
              <a:t>• 21% </a:t>
            </a:r>
            <a:r>
              <a:rPr lang="en-US" sz="2800" dirty="0"/>
              <a:t>of </a:t>
            </a:r>
            <a:r>
              <a:rPr lang="en-US" sz="2800" dirty="0" smtClean="0"/>
              <a:t>dailies  </a:t>
            </a:r>
            <a:r>
              <a:rPr lang="en-US" sz="2800" dirty="0"/>
              <a:t>with </a:t>
            </a:r>
            <a:r>
              <a:rPr lang="en-US" sz="2800" dirty="0" smtClean="0"/>
              <a:t>a circulation </a:t>
            </a:r>
            <a:r>
              <a:rPr lang="en-US" sz="2800" dirty="0"/>
              <a:t>of 25K or </a:t>
            </a:r>
            <a:r>
              <a:rPr lang="en-US" sz="2800" dirty="0" smtClean="0"/>
              <a:t>below </a:t>
            </a:r>
            <a:r>
              <a:rPr lang="en-US" sz="2800" dirty="0"/>
              <a:t>have a mobile phone app</a:t>
            </a:r>
            <a:endParaRPr lang="en-US" sz="28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1" y="6120331"/>
            <a:ext cx="9163844" cy="737669"/>
          </a:xfrm>
          <a:prstGeom prst="rect">
            <a:avLst/>
          </a:prstGeom>
          <a:solidFill>
            <a:srgbClr val="00728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Janson Text LT Std"/>
              <a:cs typeface="Janson Text LT Std"/>
            </a:endParaRPr>
          </a:p>
        </p:txBody>
      </p:sp>
      <p:pic>
        <p:nvPicPr>
          <p:cNvPr id="5" name="Picture 4" descr="RJI_white_horz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0922" y="6160014"/>
            <a:ext cx="2588356" cy="672300"/>
          </a:xfrm>
          <a:prstGeom prst="rect">
            <a:avLst/>
          </a:prstGeom>
        </p:spPr>
      </p:pic>
      <p:pic>
        <p:nvPicPr>
          <p:cNvPr id="6" name="Picture 5" descr="stackedlogo-bw-larg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4" y="6280451"/>
            <a:ext cx="417100" cy="4669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6435" y="6361202"/>
            <a:ext cx="19377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chemeClr val="bg1"/>
                </a:solidFill>
                <a:latin typeface="Janson Text LT Std"/>
                <a:cs typeface="Janson Text LT Std"/>
              </a:rPr>
              <a:t>University of Missouri</a:t>
            </a:r>
            <a:endParaRPr lang="en-US" sz="1100" dirty="0">
              <a:solidFill>
                <a:schemeClr val="bg1"/>
              </a:solidFill>
              <a:latin typeface="Janson Text LT Std"/>
              <a:cs typeface="Janson Text LT Std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88997" y="6361202"/>
            <a:ext cx="24002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 smtClean="0">
                <a:solidFill>
                  <a:schemeClr val="bg1"/>
                </a:solidFill>
                <a:latin typeface="Janson Text LT Std"/>
                <a:cs typeface="Janson Text LT Std"/>
              </a:rPr>
              <a:t>Missouri School of Journalism</a:t>
            </a:r>
            <a:endParaRPr lang="en-US" sz="1100" dirty="0">
              <a:solidFill>
                <a:schemeClr val="bg1"/>
              </a:solidFill>
              <a:latin typeface="Janson Text LT Std"/>
              <a:cs typeface="Janson Text LT Std"/>
            </a:endParaRPr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1062977617"/>
              </p:ext>
            </p:extLst>
          </p:nvPr>
        </p:nvGraphicFramePr>
        <p:xfrm>
          <a:off x="3477746" y="1654150"/>
          <a:ext cx="5058295" cy="39718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Content Placeholder 2"/>
          <p:cNvSpPr txBox="1">
            <a:spLocks/>
          </p:cNvSpPr>
          <p:nvPr/>
        </p:nvSpPr>
        <p:spPr>
          <a:xfrm>
            <a:off x="609600" y="1654150"/>
            <a:ext cx="8229600" cy="6542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600"/>
              </a:spcBef>
              <a:buFont typeface="Arial"/>
              <a:buNone/>
            </a:pPr>
            <a:r>
              <a:rPr lang="en-US" sz="2800" dirty="0" smtClean="0"/>
              <a:t>Mobile app activity correlates with newspaper size</a:t>
            </a:r>
          </a:p>
        </p:txBody>
      </p:sp>
    </p:spTree>
    <p:extLst>
      <p:ext uri="{BB962C8B-B14F-4D97-AF65-F5344CB8AC3E}">
        <p14:creationId xmlns:p14="http://schemas.microsoft.com/office/powerpoint/2010/main" val="13176438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b="1" dirty="0" smtClean="0"/>
              <a:t>Phone app plans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334" y="1600200"/>
            <a:ext cx="8567466" cy="4525963"/>
          </a:xfrm>
        </p:spPr>
        <p:txBody>
          <a:bodyPr>
            <a:normAutofit/>
          </a:bodyPr>
          <a:lstStyle/>
          <a:p>
            <a:pPr marL="1003300" indent="-457200"/>
            <a:r>
              <a:rPr lang="en-US" dirty="0">
                <a:latin typeface="+mj-lt"/>
                <a:cs typeface="Arial" charset="0"/>
                <a:sym typeface="Arial" charset="0"/>
              </a:rPr>
              <a:t>In the </a:t>
            </a:r>
            <a:r>
              <a:rPr lang="en-US" dirty="0" smtClean="0">
                <a:latin typeface="+mj-lt"/>
                <a:cs typeface="Arial" charset="0"/>
                <a:sym typeface="Arial" charset="0"/>
              </a:rPr>
              <a:t>coming 12 </a:t>
            </a:r>
            <a:r>
              <a:rPr lang="en-US" dirty="0">
                <a:latin typeface="+mj-lt"/>
                <a:cs typeface="Arial" charset="0"/>
                <a:sym typeface="Arial" charset="0"/>
              </a:rPr>
              <a:t>months, 59% of </a:t>
            </a:r>
            <a:r>
              <a:rPr lang="en-US" dirty="0" smtClean="0">
                <a:latin typeface="+mj-lt"/>
                <a:cs typeface="Arial" charset="0"/>
                <a:sym typeface="Arial" charset="0"/>
              </a:rPr>
              <a:t>daily newspapers </a:t>
            </a:r>
            <a:r>
              <a:rPr lang="en-US" dirty="0">
                <a:latin typeface="+mj-lt"/>
                <a:cs typeface="Arial" charset="0"/>
                <a:sym typeface="Arial" charset="0"/>
              </a:rPr>
              <a:t>that </a:t>
            </a:r>
            <a:r>
              <a:rPr lang="en-US" dirty="0" smtClean="0">
                <a:latin typeface="+mj-lt"/>
                <a:cs typeface="Arial" charset="0"/>
                <a:sym typeface="Arial" charset="0"/>
              </a:rPr>
              <a:t>don’t offer </a:t>
            </a:r>
            <a:r>
              <a:rPr lang="en-US" dirty="0">
                <a:latin typeface="+mj-lt"/>
                <a:cs typeface="Arial" charset="0"/>
                <a:sym typeface="Arial" charset="0"/>
              </a:rPr>
              <a:t>mobile phone app plan to offer one</a:t>
            </a:r>
            <a:endParaRPr lang="en-US" dirty="0">
              <a:latin typeface="+mj-lt"/>
              <a:sym typeface="Arial" charset="0"/>
            </a:endParaRPr>
          </a:p>
          <a:p>
            <a:pPr marL="1003300" indent="-457200"/>
            <a:r>
              <a:rPr lang="en-US" dirty="0">
                <a:latin typeface="+mj-lt"/>
                <a:cs typeface="Arial" charset="0"/>
                <a:sym typeface="Arial" charset="0"/>
              </a:rPr>
              <a:t>35% of those newspapers plan to </a:t>
            </a:r>
            <a:r>
              <a:rPr lang="en-US" dirty="0" smtClean="0">
                <a:latin typeface="+mj-lt"/>
                <a:cs typeface="Arial" charset="0"/>
                <a:sym typeface="Arial" charset="0"/>
              </a:rPr>
              <a:t>charge</a:t>
            </a:r>
            <a:endParaRPr lang="en-US" dirty="0">
              <a:latin typeface="+mj-lt"/>
              <a:sym typeface="Arial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" y="6120331"/>
            <a:ext cx="9163844" cy="737669"/>
          </a:xfrm>
          <a:prstGeom prst="rect">
            <a:avLst/>
          </a:prstGeom>
          <a:solidFill>
            <a:srgbClr val="00728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Janson Text LT Std"/>
              <a:cs typeface="Janson Text LT Std"/>
            </a:endParaRPr>
          </a:p>
        </p:txBody>
      </p:sp>
      <p:pic>
        <p:nvPicPr>
          <p:cNvPr id="5" name="Picture 4" descr="RJI_white_horz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0922" y="6160014"/>
            <a:ext cx="2588356" cy="672300"/>
          </a:xfrm>
          <a:prstGeom prst="rect">
            <a:avLst/>
          </a:prstGeom>
        </p:spPr>
      </p:pic>
      <p:pic>
        <p:nvPicPr>
          <p:cNvPr id="6" name="Picture 5" descr="stackedlogo-bw-larg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4" y="6280451"/>
            <a:ext cx="417100" cy="4669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6435" y="6361202"/>
            <a:ext cx="19377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chemeClr val="bg1"/>
                </a:solidFill>
                <a:latin typeface="Janson Text LT Std"/>
                <a:cs typeface="Janson Text LT Std"/>
              </a:rPr>
              <a:t>University of Missouri</a:t>
            </a:r>
            <a:endParaRPr lang="en-US" sz="1100" dirty="0">
              <a:solidFill>
                <a:schemeClr val="bg1"/>
              </a:solidFill>
              <a:latin typeface="Janson Text LT Std"/>
              <a:cs typeface="Janson Text LT Std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88997" y="6361202"/>
            <a:ext cx="24002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 smtClean="0">
                <a:solidFill>
                  <a:schemeClr val="bg1"/>
                </a:solidFill>
                <a:latin typeface="Janson Text LT Std"/>
                <a:cs typeface="Janson Text LT Std"/>
              </a:rPr>
              <a:t>Missouri School of Journalism</a:t>
            </a:r>
            <a:endParaRPr lang="en-US" sz="1100" dirty="0">
              <a:solidFill>
                <a:schemeClr val="bg1"/>
              </a:solidFill>
              <a:latin typeface="Janson Text LT Std"/>
              <a:cs typeface="Janson Text LT Std"/>
            </a:endParaRPr>
          </a:p>
        </p:txBody>
      </p:sp>
    </p:spTree>
    <p:extLst>
      <p:ext uri="{BB962C8B-B14F-4D97-AF65-F5344CB8AC3E}">
        <p14:creationId xmlns:p14="http://schemas.microsoft.com/office/powerpoint/2010/main" val="26348967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1769"/>
            <a:ext cx="8229600" cy="1143000"/>
          </a:xfrm>
        </p:spPr>
        <p:txBody>
          <a:bodyPr>
            <a:noAutofit/>
          </a:bodyPr>
          <a:lstStyle/>
          <a:p>
            <a:r>
              <a:rPr lang="en-US" sz="6000" b="1" dirty="0" smtClean="0"/>
              <a:t>Phone apps: Weeklies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5635" y="2077225"/>
            <a:ext cx="3081634" cy="3853966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2800" dirty="0" smtClean="0"/>
              <a:t>• 7% </a:t>
            </a:r>
            <a:r>
              <a:rPr lang="en-US" sz="2800" dirty="0"/>
              <a:t>of </a:t>
            </a:r>
            <a:r>
              <a:rPr lang="en-US" sz="2800" dirty="0" smtClean="0"/>
              <a:t>weeklies offer phone apps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800" dirty="0" smtClean="0"/>
              <a:t>• 28% plan one in the coming year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800" dirty="0" smtClean="0"/>
              <a:t>• 37% of those plan to charge</a:t>
            </a:r>
          </a:p>
        </p:txBody>
      </p:sp>
      <p:sp>
        <p:nvSpPr>
          <p:cNvPr id="4" name="Rectangle 3"/>
          <p:cNvSpPr/>
          <p:nvPr/>
        </p:nvSpPr>
        <p:spPr>
          <a:xfrm>
            <a:off x="1" y="6120331"/>
            <a:ext cx="9163844" cy="737669"/>
          </a:xfrm>
          <a:prstGeom prst="rect">
            <a:avLst/>
          </a:prstGeom>
          <a:solidFill>
            <a:srgbClr val="00728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Janson Text LT Std"/>
              <a:cs typeface="Janson Text LT Std"/>
            </a:endParaRPr>
          </a:p>
        </p:txBody>
      </p:sp>
      <p:pic>
        <p:nvPicPr>
          <p:cNvPr id="5" name="Picture 4" descr="RJI_white_horz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0922" y="6160014"/>
            <a:ext cx="2588356" cy="672300"/>
          </a:xfrm>
          <a:prstGeom prst="rect">
            <a:avLst/>
          </a:prstGeom>
        </p:spPr>
      </p:pic>
      <p:pic>
        <p:nvPicPr>
          <p:cNvPr id="6" name="Picture 5" descr="stackedlogo-bw-larg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4" y="6280451"/>
            <a:ext cx="417100" cy="4669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6435" y="6361202"/>
            <a:ext cx="19377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chemeClr val="bg1"/>
                </a:solidFill>
                <a:latin typeface="Janson Text LT Std"/>
                <a:cs typeface="Janson Text LT Std"/>
              </a:rPr>
              <a:t>University of Missouri</a:t>
            </a:r>
            <a:endParaRPr lang="en-US" sz="1100" dirty="0">
              <a:solidFill>
                <a:schemeClr val="bg1"/>
              </a:solidFill>
              <a:latin typeface="Janson Text LT Std"/>
              <a:cs typeface="Janson Text LT Std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88997" y="6361202"/>
            <a:ext cx="24002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 smtClean="0">
                <a:solidFill>
                  <a:schemeClr val="bg1"/>
                </a:solidFill>
                <a:latin typeface="Janson Text LT Std"/>
                <a:cs typeface="Janson Text LT Std"/>
              </a:rPr>
              <a:t>Missouri School of Journalism</a:t>
            </a:r>
            <a:endParaRPr lang="en-US" sz="1100" dirty="0">
              <a:solidFill>
                <a:schemeClr val="bg1"/>
              </a:solidFill>
              <a:latin typeface="Janson Text LT Std"/>
              <a:cs typeface="Janson Text LT Std"/>
            </a:endParaRPr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4018723072"/>
              </p:ext>
            </p:extLst>
          </p:nvPr>
        </p:nvGraphicFramePr>
        <p:xfrm>
          <a:off x="3753412" y="1142215"/>
          <a:ext cx="5058295" cy="39718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428637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1769"/>
            <a:ext cx="8229600" cy="1143000"/>
          </a:xfrm>
        </p:spPr>
        <p:txBody>
          <a:bodyPr>
            <a:noAutofit/>
          </a:bodyPr>
          <a:lstStyle/>
          <a:p>
            <a:r>
              <a:rPr lang="en-US" sz="6000" b="1" dirty="0" smtClean="0"/>
              <a:t>Tablet apps/sites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4404" y="2619559"/>
            <a:ext cx="2933956" cy="2682208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2800" dirty="0" smtClean="0"/>
              <a:t>• 39% </a:t>
            </a:r>
            <a:r>
              <a:rPr lang="en-US" sz="2800" dirty="0"/>
              <a:t>of </a:t>
            </a:r>
            <a:r>
              <a:rPr lang="en-US" sz="2800" dirty="0" smtClean="0"/>
              <a:t>dailies  </a:t>
            </a:r>
            <a:r>
              <a:rPr lang="en-US" sz="2800" dirty="0"/>
              <a:t>with </a:t>
            </a:r>
            <a:r>
              <a:rPr lang="en-US" sz="2800" dirty="0" smtClean="0"/>
              <a:t>a circulation </a:t>
            </a:r>
            <a:r>
              <a:rPr lang="en-US" sz="2800" dirty="0"/>
              <a:t>of 25K or more have a </a:t>
            </a:r>
            <a:r>
              <a:rPr lang="en-US" sz="2800" dirty="0" smtClean="0"/>
              <a:t>tablet product</a:t>
            </a:r>
          </a:p>
        </p:txBody>
      </p:sp>
      <p:sp>
        <p:nvSpPr>
          <p:cNvPr id="4" name="Rectangle 3"/>
          <p:cNvSpPr/>
          <p:nvPr/>
        </p:nvSpPr>
        <p:spPr>
          <a:xfrm>
            <a:off x="1" y="6120331"/>
            <a:ext cx="9163844" cy="737669"/>
          </a:xfrm>
          <a:prstGeom prst="rect">
            <a:avLst/>
          </a:prstGeom>
          <a:solidFill>
            <a:srgbClr val="00728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Janson Text LT Std"/>
              <a:cs typeface="Janson Text LT Std"/>
            </a:endParaRPr>
          </a:p>
        </p:txBody>
      </p:sp>
      <p:pic>
        <p:nvPicPr>
          <p:cNvPr id="5" name="Picture 4" descr="RJI_white_horz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0922" y="6160014"/>
            <a:ext cx="2588356" cy="672300"/>
          </a:xfrm>
          <a:prstGeom prst="rect">
            <a:avLst/>
          </a:prstGeom>
        </p:spPr>
      </p:pic>
      <p:pic>
        <p:nvPicPr>
          <p:cNvPr id="6" name="Picture 5" descr="stackedlogo-bw-larg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4" y="6280451"/>
            <a:ext cx="417100" cy="4669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6435" y="6361202"/>
            <a:ext cx="19377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chemeClr val="bg1"/>
                </a:solidFill>
                <a:latin typeface="Janson Text LT Std"/>
                <a:cs typeface="Janson Text LT Std"/>
              </a:rPr>
              <a:t>University of Missouri</a:t>
            </a:r>
            <a:endParaRPr lang="en-US" sz="1100" dirty="0">
              <a:solidFill>
                <a:schemeClr val="bg1"/>
              </a:solidFill>
              <a:latin typeface="Janson Text LT Std"/>
              <a:cs typeface="Janson Text LT Std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88997" y="6361202"/>
            <a:ext cx="24002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 smtClean="0">
                <a:solidFill>
                  <a:schemeClr val="bg1"/>
                </a:solidFill>
                <a:latin typeface="Janson Text LT Std"/>
                <a:cs typeface="Janson Text LT Std"/>
              </a:rPr>
              <a:t>Missouri School of Journalism</a:t>
            </a:r>
            <a:endParaRPr lang="en-US" sz="1100" dirty="0">
              <a:solidFill>
                <a:schemeClr val="bg1"/>
              </a:solidFill>
              <a:latin typeface="Janson Text LT Std"/>
              <a:cs typeface="Janson Text LT Std"/>
            </a:endParaRPr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4176148771"/>
              </p:ext>
            </p:extLst>
          </p:nvPr>
        </p:nvGraphicFramePr>
        <p:xfrm>
          <a:off x="3272162" y="1299496"/>
          <a:ext cx="6297658" cy="4725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Content Placeholder 2"/>
          <p:cNvSpPr txBox="1">
            <a:spLocks/>
          </p:cNvSpPr>
          <p:nvPr/>
        </p:nvSpPr>
        <p:spPr>
          <a:xfrm>
            <a:off x="609600" y="1654150"/>
            <a:ext cx="8229600" cy="6542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600"/>
              </a:spcBef>
              <a:buFont typeface="Arial"/>
              <a:buNone/>
            </a:pPr>
            <a:r>
              <a:rPr lang="en-US" sz="2800" dirty="0" smtClean="0"/>
              <a:t>Four </a:t>
            </a:r>
            <a:r>
              <a:rPr lang="en-US" sz="2800" dirty="0" smtClean="0"/>
              <a:t>out of </a:t>
            </a:r>
            <a:r>
              <a:rPr lang="en-US" sz="2800" dirty="0" smtClean="0"/>
              <a:t>10 larger dailies offer </a:t>
            </a:r>
            <a:r>
              <a:rPr lang="en-US" sz="2800" dirty="0" smtClean="0"/>
              <a:t>a </a:t>
            </a:r>
            <a:r>
              <a:rPr lang="en-US" sz="2800" smtClean="0"/>
              <a:t>tablet product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41987026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1769"/>
            <a:ext cx="8229600" cy="1143000"/>
          </a:xfrm>
        </p:spPr>
        <p:txBody>
          <a:bodyPr>
            <a:noAutofit/>
          </a:bodyPr>
          <a:lstStyle/>
          <a:p>
            <a:r>
              <a:rPr lang="en-US" sz="6000" b="1" dirty="0" smtClean="0"/>
              <a:t>Tablet apps/sites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0111" y="1693273"/>
            <a:ext cx="8056689" cy="360849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2800" dirty="0"/>
              <a:t>In the next 12 months, 48% of </a:t>
            </a:r>
            <a:r>
              <a:rPr lang="en-US" sz="2800" dirty="0" smtClean="0"/>
              <a:t>daily newspapers that </a:t>
            </a:r>
            <a:r>
              <a:rPr lang="en-US" sz="2800" dirty="0"/>
              <a:t>don’t offer a tablet app plan to offer one</a:t>
            </a:r>
          </a:p>
          <a:p>
            <a:pPr>
              <a:lnSpc>
                <a:spcPct val="130000"/>
              </a:lnSpc>
            </a:pPr>
            <a:r>
              <a:rPr lang="en-US" sz="2800" dirty="0"/>
              <a:t>45% of those newspapers plan to charge for it</a:t>
            </a:r>
            <a:endParaRPr lang="en-US" sz="28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1" y="6120331"/>
            <a:ext cx="9163844" cy="737669"/>
          </a:xfrm>
          <a:prstGeom prst="rect">
            <a:avLst/>
          </a:prstGeom>
          <a:solidFill>
            <a:srgbClr val="00728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Janson Text LT Std"/>
              <a:cs typeface="Janson Text LT Std"/>
            </a:endParaRPr>
          </a:p>
        </p:txBody>
      </p:sp>
      <p:pic>
        <p:nvPicPr>
          <p:cNvPr id="5" name="Picture 4" descr="RJI_white_horz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0922" y="6160014"/>
            <a:ext cx="2588356" cy="672300"/>
          </a:xfrm>
          <a:prstGeom prst="rect">
            <a:avLst/>
          </a:prstGeom>
        </p:spPr>
      </p:pic>
      <p:pic>
        <p:nvPicPr>
          <p:cNvPr id="6" name="Picture 5" descr="stackedlogo-bw-larg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4" y="6280451"/>
            <a:ext cx="417100" cy="4669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6435" y="6361202"/>
            <a:ext cx="19377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chemeClr val="bg1"/>
                </a:solidFill>
                <a:latin typeface="Janson Text LT Std"/>
                <a:cs typeface="Janson Text LT Std"/>
              </a:rPr>
              <a:t>University of Missouri</a:t>
            </a:r>
            <a:endParaRPr lang="en-US" sz="1100" dirty="0">
              <a:solidFill>
                <a:schemeClr val="bg1"/>
              </a:solidFill>
              <a:latin typeface="Janson Text LT Std"/>
              <a:cs typeface="Janson Text LT Std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88997" y="6361202"/>
            <a:ext cx="24002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 smtClean="0">
                <a:solidFill>
                  <a:schemeClr val="bg1"/>
                </a:solidFill>
                <a:latin typeface="Janson Text LT Std"/>
                <a:cs typeface="Janson Text LT Std"/>
              </a:rPr>
              <a:t>Missouri School of Journalism</a:t>
            </a:r>
            <a:endParaRPr lang="en-US" sz="1100" dirty="0">
              <a:solidFill>
                <a:schemeClr val="bg1"/>
              </a:solidFill>
              <a:latin typeface="Janson Text LT Std"/>
              <a:cs typeface="Janson Text LT Std"/>
            </a:endParaRPr>
          </a:p>
        </p:txBody>
      </p:sp>
    </p:spTree>
    <p:extLst>
      <p:ext uri="{BB962C8B-B14F-4D97-AF65-F5344CB8AC3E}">
        <p14:creationId xmlns:p14="http://schemas.microsoft.com/office/powerpoint/2010/main" val="1427779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1769"/>
            <a:ext cx="8229600" cy="1143000"/>
          </a:xfrm>
        </p:spPr>
        <p:txBody>
          <a:bodyPr>
            <a:noAutofit/>
          </a:bodyPr>
          <a:lstStyle/>
          <a:p>
            <a:r>
              <a:rPr lang="en-US" sz="6000" b="1" dirty="0" smtClean="0"/>
              <a:t>Tablet apps/sites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4403" y="2619559"/>
            <a:ext cx="2786265" cy="2682208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2800" dirty="0" smtClean="0"/>
              <a:t>• 9% </a:t>
            </a:r>
            <a:r>
              <a:rPr lang="en-US" sz="2800" dirty="0"/>
              <a:t>of </a:t>
            </a:r>
            <a:r>
              <a:rPr lang="en-US" sz="2800" dirty="0" smtClean="0"/>
              <a:t>dailies  </a:t>
            </a:r>
            <a:r>
              <a:rPr lang="en-US" sz="2800" dirty="0"/>
              <a:t>with </a:t>
            </a:r>
            <a:r>
              <a:rPr lang="en-US" sz="2800" dirty="0" smtClean="0"/>
              <a:t>a circulation below </a:t>
            </a:r>
            <a:r>
              <a:rPr lang="en-US" sz="2800" dirty="0"/>
              <a:t>25K </a:t>
            </a:r>
            <a:r>
              <a:rPr lang="en-US" sz="2800" dirty="0" smtClean="0"/>
              <a:t>offer  a tablet product</a:t>
            </a:r>
          </a:p>
        </p:txBody>
      </p:sp>
      <p:sp>
        <p:nvSpPr>
          <p:cNvPr id="4" name="Rectangle 3"/>
          <p:cNvSpPr/>
          <p:nvPr/>
        </p:nvSpPr>
        <p:spPr>
          <a:xfrm>
            <a:off x="1" y="6120331"/>
            <a:ext cx="9163844" cy="737669"/>
          </a:xfrm>
          <a:prstGeom prst="rect">
            <a:avLst/>
          </a:prstGeom>
          <a:solidFill>
            <a:srgbClr val="00728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Janson Text LT Std"/>
              <a:cs typeface="Janson Text LT Std"/>
            </a:endParaRPr>
          </a:p>
        </p:txBody>
      </p:sp>
      <p:pic>
        <p:nvPicPr>
          <p:cNvPr id="5" name="Picture 4" descr="RJI_white_horz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0922" y="6160014"/>
            <a:ext cx="2588356" cy="672300"/>
          </a:xfrm>
          <a:prstGeom prst="rect">
            <a:avLst/>
          </a:prstGeom>
        </p:spPr>
      </p:pic>
      <p:pic>
        <p:nvPicPr>
          <p:cNvPr id="6" name="Picture 5" descr="stackedlogo-bw-larg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4" y="6280451"/>
            <a:ext cx="417100" cy="4669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6435" y="6361202"/>
            <a:ext cx="19377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chemeClr val="bg1"/>
                </a:solidFill>
                <a:latin typeface="Janson Text LT Std"/>
                <a:cs typeface="Janson Text LT Std"/>
              </a:rPr>
              <a:t>University of Missouri</a:t>
            </a:r>
            <a:endParaRPr lang="en-US" sz="1100" dirty="0">
              <a:solidFill>
                <a:schemeClr val="bg1"/>
              </a:solidFill>
              <a:latin typeface="Janson Text LT Std"/>
              <a:cs typeface="Janson Text LT Std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88997" y="6361202"/>
            <a:ext cx="24002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 smtClean="0">
                <a:solidFill>
                  <a:schemeClr val="bg1"/>
                </a:solidFill>
                <a:latin typeface="Janson Text LT Std"/>
                <a:cs typeface="Janson Text LT Std"/>
              </a:rPr>
              <a:t>Missouri School of Journalism</a:t>
            </a:r>
            <a:endParaRPr lang="en-US" sz="1100" dirty="0">
              <a:solidFill>
                <a:schemeClr val="bg1"/>
              </a:solidFill>
              <a:latin typeface="Janson Text LT Std"/>
              <a:cs typeface="Janson Text LT Std"/>
            </a:endParaRPr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1638790666"/>
              </p:ext>
            </p:extLst>
          </p:nvPr>
        </p:nvGraphicFramePr>
        <p:xfrm>
          <a:off x="2846342" y="1201050"/>
          <a:ext cx="6297658" cy="4725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Content Placeholder 2"/>
          <p:cNvSpPr txBox="1">
            <a:spLocks/>
          </p:cNvSpPr>
          <p:nvPr/>
        </p:nvSpPr>
        <p:spPr>
          <a:xfrm>
            <a:off x="609600" y="1654150"/>
            <a:ext cx="8229600" cy="6542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600"/>
              </a:spcBef>
              <a:buFont typeface="Arial"/>
              <a:buNone/>
            </a:pPr>
            <a:r>
              <a:rPr lang="en-US" sz="2800" dirty="0" smtClean="0"/>
              <a:t>One in 10 smaller dailies offer tablet products</a:t>
            </a:r>
          </a:p>
        </p:txBody>
      </p:sp>
    </p:spTree>
    <p:extLst>
      <p:ext uri="{BB962C8B-B14F-4D97-AF65-F5344CB8AC3E}">
        <p14:creationId xmlns:p14="http://schemas.microsoft.com/office/powerpoint/2010/main" val="18145135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Custom 2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Custom 2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Custom 2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598</TotalTime>
  <Words>496</Words>
  <Application>Microsoft Macintosh PowerPoint</Application>
  <PresentationFormat>On-screen Show (4:3)</PresentationFormat>
  <Paragraphs>97</Paragraphs>
  <Slides>17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Office Theme</vt:lpstr>
      <vt:lpstr>Chart</vt:lpstr>
      <vt:lpstr>Diving into mobile Mobile phone and tablet products of dailies and weeklies</vt:lpstr>
      <vt:lpstr>Overview</vt:lpstr>
      <vt:lpstr>Mobile phone products</vt:lpstr>
      <vt:lpstr>Mobile phone products</vt:lpstr>
      <vt:lpstr>Phone app plans</vt:lpstr>
      <vt:lpstr>Phone apps: Weeklies</vt:lpstr>
      <vt:lpstr>Tablet apps/sites</vt:lpstr>
      <vt:lpstr>Tablet apps/sites</vt:lpstr>
      <vt:lpstr>Tablet apps/sites</vt:lpstr>
      <vt:lpstr>Print/digital revenue</vt:lpstr>
      <vt:lpstr>Print/digital revenue</vt:lpstr>
      <vt:lpstr>Print/digital revenue</vt:lpstr>
      <vt:lpstr>Print/digital revenue</vt:lpstr>
      <vt:lpstr>Paid content models</vt:lpstr>
      <vt:lpstr>Paid content models</vt:lpstr>
      <vt:lpstr>Plans to charge</vt:lpstr>
      <vt:lpstr>Please visit www.RJIonline.org</vt:lpstr>
    </vt:vector>
  </TitlesOfParts>
  <Company>Missouri School of Journalism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Journalism Network</dc:creator>
  <cp:lastModifiedBy>Mike Jenner</cp:lastModifiedBy>
  <cp:revision>49</cp:revision>
  <dcterms:created xsi:type="dcterms:W3CDTF">2012-03-26T14:48:48Z</dcterms:created>
  <dcterms:modified xsi:type="dcterms:W3CDTF">2012-03-29T23:15:12Z</dcterms:modified>
</cp:coreProperties>
</file>