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notesSlides/notesSlide5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notesSlides/notesSlide5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9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10" r:id="rId1"/>
  </p:sldMasterIdLst>
  <p:notesMasterIdLst>
    <p:notesMasterId r:id="rId62"/>
  </p:notesMasterIdLst>
  <p:handoutMasterIdLst>
    <p:handoutMasterId r:id="rId63"/>
  </p:handoutMasterIdLst>
  <p:sldIdLst>
    <p:sldId id="256" r:id="rId2"/>
    <p:sldId id="355" r:id="rId3"/>
    <p:sldId id="333" r:id="rId4"/>
    <p:sldId id="279" r:id="rId5"/>
    <p:sldId id="353" r:id="rId6"/>
    <p:sldId id="358" r:id="rId7"/>
    <p:sldId id="356" r:id="rId8"/>
    <p:sldId id="359" r:id="rId9"/>
    <p:sldId id="379" r:id="rId10"/>
    <p:sldId id="364" r:id="rId11"/>
    <p:sldId id="361" r:id="rId12"/>
    <p:sldId id="362" r:id="rId13"/>
    <p:sldId id="280" r:id="rId14"/>
    <p:sldId id="284" r:id="rId15"/>
    <p:sldId id="286" r:id="rId16"/>
    <p:sldId id="337" r:id="rId17"/>
    <p:sldId id="291" r:id="rId18"/>
    <p:sldId id="340" r:id="rId19"/>
    <p:sldId id="342" r:id="rId20"/>
    <p:sldId id="343" r:id="rId21"/>
    <p:sldId id="344" r:id="rId22"/>
    <p:sldId id="339" r:id="rId23"/>
    <p:sldId id="381" r:id="rId24"/>
    <p:sldId id="346" r:id="rId25"/>
    <p:sldId id="320" r:id="rId26"/>
    <p:sldId id="348" r:id="rId27"/>
    <p:sldId id="350" r:id="rId28"/>
    <p:sldId id="351" r:id="rId29"/>
    <p:sldId id="382" r:id="rId30"/>
    <p:sldId id="383" r:id="rId31"/>
    <p:sldId id="345" r:id="rId32"/>
    <p:sldId id="363" r:id="rId33"/>
    <p:sldId id="311" r:id="rId34"/>
    <p:sldId id="365" r:id="rId35"/>
    <p:sldId id="321" r:id="rId36"/>
    <p:sldId id="318" r:id="rId37"/>
    <p:sldId id="367" r:id="rId38"/>
    <p:sldId id="319" r:id="rId39"/>
    <p:sldId id="313" r:id="rId40"/>
    <p:sldId id="323" r:id="rId41"/>
    <p:sldId id="380" r:id="rId42"/>
    <p:sldId id="322" r:id="rId43"/>
    <p:sldId id="366" r:id="rId44"/>
    <p:sldId id="331" r:id="rId45"/>
    <p:sldId id="368" r:id="rId46"/>
    <p:sldId id="369" r:id="rId47"/>
    <p:sldId id="329" r:id="rId48"/>
    <p:sldId id="371" r:id="rId49"/>
    <p:sldId id="372" r:id="rId50"/>
    <p:sldId id="373" r:id="rId51"/>
    <p:sldId id="374" r:id="rId52"/>
    <p:sldId id="375" r:id="rId53"/>
    <p:sldId id="376" r:id="rId54"/>
    <p:sldId id="370" r:id="rId55"/>
    <p:sldId id="294" r:id="rId56"/>
    <p:sldId id="295" r:id="rId57"/>
    <p:sldId id="296" r:id="rId58"/>
    <p:sldId id="378" r:id="rId59"/>
    <p:sldId id="328" r:id="rId60"/>
    <p:sldId id="377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notesView">
  <p:normalViewPr>
    <p:restoredLeft sz="23009" autoAdjust="0"/>
    <p:restoredTop sz="84429" autoAdjust="0"/>
  </p:normalViewPr>
  <p:slideViewPr>
    <p:cSldViewPr snapToGrid="0" snapToObjects="1">
      <p:cViewPr varScale="1">
        <p:scale>
          <a:sx n="131" d="100"/>
          <a:sy n="131" d="100"/>
        </p:scale>
        <p:origin x="-3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-2880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CEC7-9109-B04F-A996-6E40ABD6AEE5}" type="datetimeFigureOut">
              <a:rPr lang="en-US" smtClean="0"/>
              <a:pPr/>
              <a:t>7/7/11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C649D-F84D-6646-8E13-C142EE8DE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A11A3-4E0A-A542-8C3B-9DF1E3D0A727}" type="datetimeFigureOut">
              <a:rPr lang="en-US" smtClean="0"/>
              <a:pPr/>
              <a:t>7/7/11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9DA2-4AAE-6749-84FE-CCD6CB040E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 Use</a:t>
            </a:r>
            <a:r>
              <a:rPr lang="en-US" baseline="0" dirty="0" smtClean="0"/>
              <a:t> auxiliary module to enumerate SMB and find out domain info; Use </a:t>
            </a:r>
            <a:r>
              <a:rPr lang="en-US" baseline="0" dirty="0" err="1" smtClean="0"/>
              <a:t>hashdump</a:t>
            </a:r>
            <a:r>
              <a:rPr lang="en-US" baseline="0" dirty="0" smtClean="0"/>
              <a:t> post module to gather credentials; Use </a:t>
            </a:r>
            <a:r>
              <a:rPr lang="en-US" baseline="0" dirty="0" err="1" smtClean="0"/>
              <a:t>psexec</a:t>
            </a:r>
            <a:r>
              <a:rPr lang="en-US" baseline="0" dirty="0" smtClean="0"/>
              <a:t> module to get code execution</a:t>
            </a:r>
            <a:br>
              <a:rPr lang="en-US" baseline="0" dirty="0" smtClean="0"/>
            </a:br>
            <a:r>
              <a:rPr lang="en-US" baseline="0" dirty="0" smtClean="0"/>
              <a:t>2) Use </a:t>
            </a:r>
            <a:r>
              <a:rPr lang="en-US" baseline="0" dirty="0" err="1" smtClean="0"/>
              <a:t>snmp</a:t>
            </a:r>
            <a:r>
              <a:rPr lang="en-US" baseline="0" dirty="0" smtClean="0"/>
              <a:t> module to brute force community string; Use </a:t>
            </a:r>
            <a:r>
              <a:rPr lang="en-US" baseline="0" dirty="0" err="1" smtClean="0"/>
              <a:t>cisco_download_config</a:t>
            </a:r>
            <a:r>
              <a:rPr lang="en-US" baseline="0" dirty="0" smtClean="0"/>
              <a:t> to download router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A9DA2-4AAE-6749-84FE-CCD6CB040E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3A6A-829E-514A-987A-4E8F93FF5F27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D31-946C-1842-8338-8773581BA2A0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6AC-DADB-0242-9C13-2AA9C6D62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E764-E63A-7445-AAAE-220234384F90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6AC-DADB-0242-9C13-2AA9C6D62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BB5F-723F-3849-B49A-64DE1225C607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6AC-DADB-0242-9C13-2AA9C6D62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6B69-4B89-CF46-9AD8-FA310F207DCF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6AC-DADB-0242-9C13-2AA9C6D62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CE930-1938-F646-8CAC-89BCDC29ADE1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6AC-DADB-0242-9C13-2AA9C6D62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D41E-1E7F-E348-8359-DB71C18BCC7B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6AC-DADB-0242-9C13-2AA9C6D625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3D0F-B065-064B-BB55-B46F7CE1F25A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6AC-DADB-0242-9C13-2AA9C6D62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E8D5-5795-C44B-95A6-FA324A9D7096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7E6AC-DADB-0242-9C13-2AA9C6D62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9773-66F5-DB44-9C10-257321A2076D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B99DE85-636B-0E4B-B625-75508C013B21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24B7E6AC-DADB-0242-9C13-2AA9C6D62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9554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613F9775-92FC-D346-804B-DC0CE2931E4C}" type="datetime1">
              <a:rPr lang="en-US" smtClean="0"/>
              <a:pPr/>
              <a:t>7/7/11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B7E6AC-DADB-0242-9C13-2AA9C6D62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rsmudge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rsmudge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910" y="0"/>
            <a:ext cx="5314307" cy="39857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88822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EB80A"/>
                </a:solidFill>
              </a:rPr>
              <a:t>Armitage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EB80A"/>
                </a:solidFill>
              </a:rPr>
              <a:t>Metasploit</a:t>
            </a:r>
            <a:r>
              <a:rPr lang="en-US" sz="2800" b="1" dirty="0" smtClean="0"/>
              <a:t> Penetration Testing Lab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441" y="4444677"/>
            <a:ext cx="3126119" cy="27414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22080" y="5758829"/>
            <a:ext cx="2711875" cy="92333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Raphael Mudge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rsmudge@gmail.com</a:t>
            </a: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armitagehacker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Attack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530" y="1426464"/>
            <a:ext cx="6099770" cy="543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426464"/>
            <a:ext cx="5939515" cy="511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64858"/>
            <a:ext cx="4957704" cy="497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sz="4000" dirty="0" smtClean="0"/>
              <a:t>Penetration Testing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4000" dirty="0" smtClean="0"/>
              <a:t>Metasploit 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4000" dirty="0" smtClean="0"/>
              <a:t>Getting Access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4000" dirty="0" smtClean="0"/>
              <a:t>Post Exploitation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4000" dirty="0" smtClean="0"/>
              <a:t>Maneuver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buFont typeface="Arial"/>
              <a:buChar char="•"/>
            </a:pPr>
            <a:r>
              <a:rPr lang="en-US" sz="4324" dirty="0" smtClean="0"/>
              <a:t>Install Metasploit</a:t>
            </a:r>
          </a:p>
          <a:p>
            <a:pPr marL="582930" indent="-514350">
              <a:buFont typeface="Arial"/>
              <a:buChar char="•"/>
            </a:pPr>
            <a:r>
              <a:rPr lang="en-US" sz="4324" dirty="0" smtClean="0"/>
              <a:t>Get Access to Hosts</a:t>
            </a:r>
          </a:p>
          <a:p>
            <a:pPr marL="582930" indent="-514350">
              <a:buFont typeface="Arial"/>
              <a:buChar char="•"/>
            </a:pPr>
            <a:r>
              <a:rPr lang="en-US" sz="4324" dirty="0" smtClean="0"/>
              <a:t>Post-exploitation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Who is Raphael Mudge?</a:t>
            </a:r>
          </a:p>
          <a:p>
            <a:r>
              <a:rPr lang="en-US" sz="4800" dirty="0" smtClean="0"/>
              <a:t>Why Penetration Test?</a:t>
            </a:r>
          </a:p>
          <a:p>
            <a:r>
              <a:rPr lang="en-US" sz="4800" dirty="0" smtClean="0"/>
              <a:t>What are we doing today?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158111"/>
            <a:ext cx="9019587" cy="7909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669277"/>
            <a:ext cx="7772400" cy="1975104"/>
          </a:xfrm>
          <a:effectLst/>
        </p:spPr>
        <p:txBody>
          <a:bodyPr/>
          <a:lstStyle/>
          <a:p>
            <a:pPr algn="ctr"/>
            <a:r>
              <a:rPr lang="en-US" sz="6000" cap="none" dirty="0" smtClean="0">
                <a:solidFill>
                  <a:schemeClr val="accent3"/>
                </a:solidFill>
                <a:effectLst/>
              </a:rPr>
              <a:t>Metasploit</a:t>
            </a:r>
            <a:endParaRPr lang="en-US" sz="6000" cap="none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43202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EB80A"/>
                </a:solidFill>
              </a:rPr>
              <a:t>Armitage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EB80A"/>
                </a:solidFill>
              </a:rPr>
              <a:t>Metasploit</a:t>
            </a:r>
            <a:r>
              <a:rPr lang="en-US" sz="2800" b="1" dirty="0" smtClean="0"/>
              <a:t> Penetration Testing Lab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What is Metasploit?</a:t>
            </a:r>
          </a:p>
          <a:p>
            <a:r>
              <a:rPr lang="en-US" sz="4000" dirty="0" smtClean="0"/>
              <a:t>Modules</a:t>
            </a:r>
          </a:p>
          <a:p>
            <a:r>
              <a:rPr lang="en-US" sz="4000" dirty="0" smtClean="0"/>
              <a:t>Metasploit Console</a:t>
            </a:r>
          </a:p>
          <a:p>
            <a:r>
              <a:rPr lang="en-US" sz="4000" dirty="0" smtClean="0"/>
              <a:t>Armitage</a:t>
            </a:r>
            <a:br>
              <a:rPr lang="en-US" sz="40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Metasploit?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13" y="917124"/>
            <a:ext cx="8724287" cy="5940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Metasploit?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Metasploit                                 Linux</a:t>
            </a:r>
          </a:p>
          <a:p>
            <a:r>
              <a:rPr lang="en-US" dirty="0" smtClean="0"/>
              <a:t>Modules                                     Programs</a:t>
            </a:r>
          </a:p>
          <a:p>
            <a:r>
              <a:rPr lang="en-US" dirty="0" err="1" smtClean="0"/>
              <a:t>msfconsole</a:t>
            </a:r>
            <a:r>
              <a:rPr lang="en-US" dirty="0" smtClean="0"/>
              <a:t>                               /bin/bash</a:t>
            </a:r>
          </a:p>
          <a:p>
            <a:r>
              <a:rPr lang="en-US" dirty="0" smtClean="0"/>
              <a:t>RPC Daemon                           </a:t>
            </a:r>
            <a:r>
              <a:rPr lang="en-US" dirty="0" err="1" smtClean="0"/>
              <a:t>sshd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158111"/>
            <a:ext cx="9019587" cy="7909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669277"/>
            <a:ext cx="7772400" cy="1975104"/>
          </a:xfrm>
          <a:effectLst/>
        </p:spPr>
        <p:txBody>
          <a:bodyPr/>
          <a:lstStyle/>
          <a:p>
            <a:pPr algn="ctr"/>
            <a:r>
              <a:rPr lang="en-US" sz="6000" cap="none" dirty="0" smtClean="0">
                <a:solidFill>
                  <a:schemeClr val="accent3"/>
                </a:solidFill>
                <a:effectLst/>
              </a:rPr>
              <a:t>Penetration Testing</a:t>
            </a:r>
            <a:endParaRPr lang="en-US" sz="6000" cap="none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43202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EB80A"/>
                </a:solidFill>
              </a:rPr>
              <a:t>Armitage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EB80A"/>
                </a:solidFill>
              </a:rPr>
              <a:t>Metasploit</a:t>
            </a:r>
            <a:r>
              <a:rPr lang="en-US" sz="2800" b="1" dirty="0" smtClean="0"/>
              <a:t> Penetration Testing Lab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pic>
        <p:nvPicPr>
          <p:cNvPr id="6" name="Picture 5" descr="module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1426464"/>
            <a:ext cx="70739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pic>
        <p:nvPicPr>
          <p:cNvPr id="3" name="Picture 2" descr="module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1426464"/>
            <a:ext cx="70739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Modules and Magic the Gathering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72" y="1665948"/>
            <a:ext cx="2832100" cy="393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449" y="1665948"/>
            <a:ext cx="2832100" cy="393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0530" y="6387570"/>
            <a:ext cx="561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1995-2011 Wizards of the Coast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99" y="1426464"/>
            <a:ext cx="3794369" cy="5318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 Command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Metasploit Console</a:t>
            </a:r>
          </a:p>
          <a:p>
            <a:pPr lvl="1"/>
            <a:r>
              <a:rPr lang="en-US" dirty="0" smtClean="0"/>
              <a:t>Manage Database</a:t>
            </a:r>
          </a:p>
          <a:p>
            <a:pPr lvl="1"/>
            <a:r>
              <a:rPr lang="en-US" dirty="0" smtClean="0"/>
              <a:t>Manage Sessions</a:t>
            </a:r>
          </a:p>
          <a:p>
            <a:pPr lvl="1"/>
            <a:r>
              <a:rPr lang="en-US" dirty="0" smtClean="0"/>
              <a:t>Configure and Launch Modules</a:t>
            </a:r>
          </a:p>
          <a:p>
            <a:r>
              <a:rPr lang="en-US" dirty="0" smtClean="0"/>
              <a:t>Meterpreter</a:t>
            </a:r>
          </a:p>
          <a:p>
            <a:pPr lvl="1"/>
            <a:r>
              <a:rPr lang="en-US" dirty="0" smtClean="0"/>
              <a:t>Post-exploitation activities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Console Cheat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use </a:t>
            </a:r>
            <a:r>
              <a:rPr lang="en-US" b="1" i="1" u="sng" dirty="0" smtClean="0"/>
              <a:t>module</a:t>
            </a:r>
            <a:r>
              <a:rPr lang="en-US" b="1" i="1" dirty="0" smtClean="0"/>
              <a:t>               </a:t>
            </a:r>
            <a:r>
              <a:rPr lang="en-US" b="1" dirty="0" smtClean="0"/>
              <a:t>- start configuring module</a:t>
            </a:r>
            <a:endParaRPr lang="en-US" b="1" i="1" dirty="0" smtClean="0"/>
          </a:p>
          <a:p>
            <a:pPr>
              <a:buNone/>
            </a:pPr>
            <a:r>
              <a:rPr lang="en-US" b="1" dirty="0" smtClean="0"/>
              <a:t>show options          - show configurable options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set </a:t>
            </a:r>
            <a:r>
              <a:rPr lang="en-US" b="1" u="sng" dirty="0" err="1" smtClean="0"/>
              <a:t>varname</a:t>
            </a:r>
            <a:r>
              <a:rPr lang="en-US" b="1" dirty="0" smtClean="0"/>
              <a:t> </a:t>
            </a:r>
            <a:r>
              <a:rPr lang="en-US" b="1" u="sng" dirty="0" smtClean="0"/>
              <a:t>value</a:t>
            </a:r>
            <a:r>
              <a:rPr lang="en-US" b="1" dirty="0" smtClean="0"/>
              <a:t> - set option</a:t>
            </a:r>
          </a:p>
          <a:p>
            <a:pPr>
              <a:buNone/>
            </a:pPr>
            <a:r>
              <a:rPr lang="en-US" b="1" dirty="0" smtClean="0"/>
              <a:t>exploit                         - launch exploit module</a:t>
            </a:r>
          </a:p>
          <a:p>
            <a:pPr>
              <a:buNone/>
            </a:pPr>
            <a:r>
              <a:rPr lang="en-US" b="1" dirty="0" smtClean="0"/>
              <a:t>run                                 - launch non-exploit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sessions –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u="sng" dirty="0" err="1" smtClean="0"/>
              <a:t>n</a:t>
            </a:r>
            <a:r>
              <a:rPr lang="en-US" b="1" i="1" dirty="0" smtClean="0"/>
              <a:t>             -</a:t>
            </a:r>
            <a:r>
              <a:rPr lang="en-US" b="1" dirty="0" smtClean="0"/>
              <a:t> interact with a session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help </a:t>
            </a:r>
            <a:r>
              <a:rPr lang="en-US" b="1" u="sng" dirty="0" smtClean="0"/>
              <a:t>command</a:t>
            </a:r>
            <a:r>
              <a:rPr lang="en-US" b="1" dirty="0" smtClean="0"/>
              <a:t>        - get help for a command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msfconsole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ended</a:t>
            </a:r>
          </a:p>
          <a:p>
            <a:r>
              <a:rPr lang="en-US" dirty="0" smtClean="0"/>
              <a:t>Works in many places</a:t>
            </a:r>
          </a:p>
          <a:p>
            <a:r>
              <a:rPr lang="en-US" dirty="0" smtClean="0"/>
              <a:t>One task / host at a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285" y="1426464"/>
            <a:ext cx="3883715" cy="347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Armitage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955474"/>
          </a:xfrm>
        </p:spPr>
        <p:txBody>
          <a:bodyPr/>
          <a:lstStyle/>
          <a:p>
            <a:r>
              <a:rPr lang="en-US" dirty="0" smtClean="0"/>
              <a:t>A GUI for </a:t>
            </a:r>
            <a:r>
              <a:rPr lang="en-US" dirty="0" err="1" smtClean="0"/>
              <a:t>Metasploit</a:t>
            </a:r>
            <a:endParaRPr lang="en-US" dirty="0" smtClean="0"/>
          </a:p>
          <a:p>
            <a:r>
              <a:rPr lang="en-US" dirty="0" smtClean="0"/>
              <a:t>Goal: Avoid this…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00" y="2786925"/>
            <a:ext cx="5481761" cy="373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Armitage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816" y="1344576"/>
            <a:ext cx="6606996" cy="5513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15" y="330937"/>
            <a:ext cx="8229600" cy="1143000"/>
          </a:xfrm>
        </p:spPr>
        <p:txBody>
          <a:bodyPr/>
          <a:lstStyle/>
          <a:p>
            <a:r>
              <a:rPr lang="en-US" dirty="0" smtClean="0"/>
              <a:t>Armitage Sightings…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029" y="1056347"/>
            <a:ext cx="2552972" cy="310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15" y="1708350"/>
            <a:ext cx="4075704" cy="2457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533" y="4364792"/>
            <a:ext cx="1853589" cy="2493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079" y="4364792"/>
            <a:ext cx="4189922" cy="2274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118" y="5090994"/>
            <a:ext cx="1447765" cy="108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Introduction</a:t>
            </a:r>
          </a:p>
          <a:p>
            <a:r>
              <a:rPr lang="en-US" dirty="0" smtClean="0"/>
              <a:t>Penetration Testing</a:t>
            </a:r>
          </a:p>
          <a:p>
            <a:r>
              <a:rPr lang="en-US" dirty="0" smtClean="0"/>
              <a:t>Process</a:t>
            </a:r>
          </a:p>
          <a:p>
            <a:r>
              <a:rPr lang="en-US" dirty="0" smtClean="0"/>
              <a:t>Course Overview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4248"/>
            <a:ext cx="7772400" cy="914400"/>
          </a:xfrm>
        </p:spPr>
        <p:txBody>
          <a:bodyPr/>
          <a:lstStyle/>
          <a:p>
            <a:r>
              <a:rPr lang="en-US" dirty="0" smtClean="0"/>
              <a:t>Console Demo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a session?</a:t>
            </a:r>
          </a:p>
          <a:p>
            <a:r>
              <a:rPr lang="en-US" sz="4800" dirty="0" smtClean="0"/>
              <a:t>What is a payload?</a:t>
            </a:r>
          </a:p>
          <a:p>
            <a:r>
              <a:rPr lang="en-US" sz="4800" dirty="0" smtClean="0"/>
              <a:t>What do exploits do?</a:t>
            </a:r>
          </a:p>
          <a:p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158111"/>
            <a:ext cx="9019587" cy="7909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669277"/>
            <a:ext cx="7772400" cy="1975104"/>
          </a:xfrm>
          <a:effectLst/>
        </p:spPr>
        <p:txBody>
          <a:bodyPr/>
          <a:lstStyle/>
          <a:p>
            <a:pPr algn="ctr"/>
            <a:r>
              <a:rPr lang="en-US" sz="6000" cap="none" dirty="0" smtClean="0">
                <a:solidFill>
                  <a:schemeClr val="accent3"/>
                </a:solidFill>
                <a:effectLst/>
              </a:rPr>
              <a:t>Getting Access</a:t>
            </a:r>
            <a:endParaRPr lang="en-US" sz="6000" cap="none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43202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EB80A"/>
                </a:solidFill>
              </a:rPr>
              <a:t>Armitage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EB80A"/>
                </a:solidFill>
              </a:rPr>
              <a:t>Metasploit</a:t>
            </a:r>
            <a:r>
              <a:rPr lang="en-US" sz="2800" b="1" dirty="0" smtClean="0"/>
              <a:t> Penetration Testing Lab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Remote Exploits</a:t>
            </a:r>
          </a:p>
          <a:p>
            <a:r>
              <a:rPr lang="en-US" sz="4000" dirty="0" smtClean="0"/>
              <a:t> Exploit-free Attack</a:t>
            </a:r>
          </a:p>
          <a:p>
            <a:r>
              <a:rPr lang="en-US" sz="4000" dirty="0" smtClean="0"/>
              <a:t> Client-side Exploits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Attack Process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88" y="1176506"/>
            <a:ext cx="6495611" cy="5681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dirty="0" err="1" smtClean="0"/>
              <a:t>NMap</a:t>
            </a:r>
            <a:r>
              <a:rPr lang="en-US" dirty="0" smtClean="0"/>
              <a:t> Scan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Analyze Scan Data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Choose an Exploit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Select a Payload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Launch Exploit!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exploit do I use? </a:t>
            </a:r>
            <a:br>
              <a:rPr lang="en-US" dirty="0" smtClean="0"/>
            </a:br>
            <a:r>
              <a:rPr lang="en-US" dirty="0" smtClean="0"/>
              <a:t>Answer: These.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914400" y="2600333"/>
          <a:ext cx="7772400" cy="153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333"/>
                <a:gridCol w="4809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</a:tr>
              <a:tr h="418677">
                <a:tc>
                  <a:txBody>
                    <a:bodyPr/>
                    <a:lstStyle/>
                    <a:p>
                      <a:r>
                        <a:rPr lang="en-US" dirty="0" smtClean="0"/>
                        <a:t>ms08_067_netapi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Windows XP/2003 era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ms09_050_smb2_negot..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Vista SP1/SP2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ms03_026_dcom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2000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my exploit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Firewall</a:t>
            </a:r>
          </a:p>
          <a:p>
            <a:r>
              <a:rPr lang="en-US" dirty="0" smtClean="0"/>
              <a:t>Non-vulnerable software</a:t>
            </a:r>
          </a:p>
          <a:p>
            <a:r>
              <a:rPr lang="en-US" dirty="0" smtClean="0"/>
              <a:t>Service is hung</a:t>
            </a:r>
          </a:p>
          <a:p>
            <a:r>
              <a:rPr lang="en-US" dirty="0" smtClean="0"/>
              <a:t>The universe is taunting you</a:t>
            </a:r>
          </a:p>
          <a:p>
            <a:r>
              <a:rPr lang="en-US" dirty="0" smtClean="0"/>
              <a:t>Non-reliable exploit</a:t>
            </a:r>
          </a:p>
          <a:p>
            <a:r>
              <a:rPr lang="en-US" dirty="0" smtClean="0"/>
              <a:t>Bad day</a:t>
            </a:r>
          </a:p>
          <a:p>
            <a:r>
              <a:rPr lang="en-US" dirty="0" err="1" smtClean="0"/>
              <a:t>Mis</a:t>
            </a:r>
            <a:r>
              <a:rPr lang="en-US" dirty="0" smtClean="0"/>
              <a:t>-configured exploit</a:t>
            </a:r>
          </a:p>
          <a:p>
            <a:r>
              <a:rPr lang="en-US" dirty="0" smtClean="0"/>
              <a:t>Could not establish session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Exploit-free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3600" dirty="0" smtClean="0"/>
              <a:t>Choose a payload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600" dirty="0" smtClean="0"/>
              <a:t>Generate executable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600" dirty="0" smtClean="0"/>
              <a:t>Set up a multi/handler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914400" y="1426464"/>
          <a:ext cx="7772400" cy="2690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185"/>
                <a:gridCol w="3334215"/>
              </a:tblGrid>
              <a:tr h="23326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</a:t>
                      </a:r>
                      <a:endParaRPr lang="en-US" dirty="0"/>
                    </a:p>
                  </a:txBody>
                  <a:tcPr/>
                </a:tc>
              </a:tr>
              <a:tr h="233263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windows/</a:t>
                      </a:r>
                      <a:r>
                        <a:rPr lang="en-US" dirty="0" err="1" smtClean="0"/>
                        <a:t>meterpreter/reverse_tcp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Connects to one port</a:t>
                      </a:r>
                    </a:p>
                  </a:txBody>
                  <a:tcPr/>
                </a:tc>
              </a:tr>
              <a:tr h="233263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windows/</a:t>
                      </a:r>
                      <a:r>
                        <a:rPr lang="en-US" dirty="0" err="1" smtClean="0"/>
                        <a:t>meterpreter/reverse_tcp_allports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Tries every ports in sequence</a:t>
                      </a:r>
                    </a:p>
                  </a:txBody>
                  <a:tcPr/>
                </a:tc>
              </a:tr>
              <a:tr h="233263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windows/</a:t>
                      </a:r>
                      <a:r>
                        <a:rPr lang="en-US" dirty="0" err="1" smtClean="0"/>
                        <a:t>meterpreter/reverse_https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Speaks</a:t>
                      </a:r>
                      <a:r>
                        <a:rPr lang="en-US" baseline="0" dirty="0" smtClean="0"/>
                        <a:t> HTTPS (!!!!)</a:t>
                      </a:r>
                      <a:endParaRPr lang="en-US" dirty="0" smtClean="0"/>
                    </a:p>
                  </a:txBody>
                  <a:tcPr/>
                </a:tc>
              </a:tr>
              <a:tr h="233263">
                <a:tc>
                  <a:txBody>
                    <a:bodyPr/>
                    <a:lstStyle/>
                    <a:p>
                      <a:r>
                        <a:rPr lang="en-US" dirty="0" smtClean="0"/>
                        <a:t>java/</a:t>
                      </a:r>
                      <a:r>
                        <a:rPr lang="en-US" dirty="0" err="1" smtClean="0"/>
                        <a:t>meterpreter/reverse_tcp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r>
                        <a:rPr lang="en-US" baseline="0" dirty="0" smtClean="0"/>
                        <a:t> platform with Java</a:t>
                      </a:r>
                      <a:endParaRPr lang="en-US" dirty="0" smtClean="0"/>
                    </a:p>
                  </a:txBody>
                  <a:tcPr/>
                </a:tc>
              </a:tr>
              <a:tr h="453546">
                <a:tc>
                  <a:txBody>
                    <a:bodyPr/>
                    <a:lstStyle/>
                    <a:p>
                      <a:r>
                        <a:rPr lang="en-US" dirty="0" smtClean="0"/>
                        <a:t>linux/x86//shell_reverse_tcp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408192">
                <a:tc>
                  <a:txBody>
                    <a:bodyPr/>
                    <a:lstStyle/>
                    <a:p>
                      <a:r>
                        <a:rPr lang="en-US" dirty="0" smtClean="0"/>
                        <a:t>osx/x86/shell_reverse_tcp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R. Mudge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Previous Experiences</a:t>
            </a:r>
          </a:p>
          <a:p>
            <a:pPr lvl="1"/>
            <a:r>
              <a:rPr lang="en-US" sz="2800" dirty="0" smtClean="0"/>
              <a:t>Penetration Tester</a:t>
            </a:r>
          </a:p>
          <a:p>
            <a:pPr lvl="1"/>
            <a:r>
              <a:rPr lang="en-US" sz="2800" dirty="0" smtClean="0"/>
              <a:t>Regional CCDC Red Team </a:t>
            </a:r>
            <a:r>
              <a:rPr lang="en-US" sz="2800" dirty="0" err="1" smtClean="0"/>
              <a:t>x</a:t>
            </a:r>
            <a:r>
              <a:rPr lang="en-US" sz="2800" dirty="0" smtClean="0"/>
              <a:t> 5</a:t>
            </a:r>
          </a:p>
          <a:p>
            <a:pPr lvl="1"/>
            <a:r>
              <a:rPr lang="en-US" sz="2800" dirty="0" smtClean="0"/>
              <a:t>USAF Security Researcher</a:t>
            </a:r>
          </a:p>
          <a:p>
            <a:pPr lvl="1"/>
            <a:r>
              <a:rPr lang="en-US" sz="2800" dirty="0" smtClean="0"/>
              <a:t>Armitage for Metasploit</a:t>
            </a:r>
          </a:p>
          <a:p>
            <a:r>
              <a:rPr lang="en-US" sz="3200" dirty="0" smtClean="0"/>
              <a:t>Other Experiences</a:t>
            </a:r>
          </a:p>
          <a:p>
            <a:pPr lvl="1"/>
            <a:r>
              <a:rPr lang="en-US" sz="2800" dirty="0" err="1" smtClean="0"/>
              <a:t>WordPress</a:t>
            </a:r>
            <a:r>
              <a:rPr lang="en-US" sz="2800" dirty="0" smtClean="0"/>
              <a:t> Grammar Checker</a:t>
            </a:r>
          </a:p>
          <a:p>
            <a:pPr lvl="1"/>
            <a:r>
              <a:rPr lang="en-US" sz="2800" dirty="0" smtClean="0"/>
              <a:t>Programming Language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15" y="4025733"/>
            <a:ext cx="3037076" cy="776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404" y="4802660"/>
            <a:ext cx="2520487" cy="19363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8333" y="1783560"/>
            <a:ext cx="2891558" cy="198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039" y="5542913"/>
            <a:ext cx="994365" cy="1196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82930" indent="-514350">
              <a:buFont typeface="+mj-lt"/>
              <a:buAutoNum type="arabicPeriod"/>
            </a:pPr>
            <a:r>
              <a:rPr lang="en-US" dirty="0" smtClean="0"/>
              <a:t>Fingerprint sample of victims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Choose an Exploit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Launch </a:t>
            </a:r>
            <a:r>
              <a:rPr lang="en-US" dirty="0" err="1" smtClean="0"/>
              <a:t>Expoit</a:t>
            </a:r>
            <a:r>
              <a:rPr lang="en-US" dirty="0" smtClean="0"/>
              <a:t> </a:t>
            </a:r>
          </a:p>
          <a:p>
            <a:pPr marL="582930" indent="-514350">
              <a:buFont typeface="+mj-lt"/>
              <a:buAutoNum type="arabicPeriod"/>
            </a:pPr>
            <a:r>
              <a:rPr lang="en-US" dirty="0" smtClean="0"/>
              <a:t>Spam victims (or wait for them)!</a:t>
            </a:r>
          </a:p>
          <a:p>
            <a:pPr marL="58293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exploit do I use? </a:t>
            </a:r>
            <a:br>
              <a:rPr lang="en-US" dirty="0" smtClean="0"/>
            </a:br>
            <a:r>
              <a:rPr lang="en-US" dirty="0" smtClean="0"/>
              <a:t>Answer: These.</a:t>
            </a:r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/>
        </p:nvGraphicFramePr>
        <p:xfrm>
          <a:off x="914400" y="2071077"/>
          <a:ext cx="7772400" cy="153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333"/>
                <a:gridCol w="48090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</a:tr>
              <a:tr h="41867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java_signed_applet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engineering; any where Java applets run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ms11_003_ie_css_import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</a:t>
                      </a:r>
                      <a:r>
                        <a:rPr lang="en-US" baseline="0" dirty="0" smtClean="0"/>
                        <a:t> Explorer 7/8 (requires .NET)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ie_createobject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Explorer 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</a:t>
            </a:r>
            <a:r>
              <a:rPr lang="en-US" sz="4800" dirty="0" smtClean="0"/>
              <a:t>Which module listens for a connection from a payload?</a:t>
            </a:r>
          </a:p>
          <a:p>
            <a:r>
              <a:rPr lang="en-US" sz="4800" dirty="0" smtClean="0"/>
              <a:t> Which exploit works against Windows XP SP2, port 445?</a:t>
            </a:r>
          </a:p>
          <a:p>
            <a:pPr>
              <a:buNone/>
            </a:pP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158111"/>
            <a:ext cx="9019587" cy="7909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669277"/>
            <a:ext cx="7772400" cy="1975104"/>
          </a:xfrm>
          <a:effectLst/>
        </p:spPr>
        <p:txBody>
          <a:bodyPr/>
          <a:lstStyle/>
          <a:p>
            <a:pPr algn="ctr"/>
            <a:r>
              <a:rPr lang="en-US" sz="6000" cap="none" dirty="0" smtClean="0">
                <a:solidFill>
                  <a:schemeClr val="accent3"/>
                </a:solidFill>
                <a:effectLst/>
              </a:rPr>
              <a:t>Post-Exploitation</a:t>
            </a:r>
            <a:endParaRPr lang="en-US" sz="6000" cap="none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43202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EB80A"/>
                </a:solidFill>
              </a:rPr>
              <a:t>Armitage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EB80A"/>
                </a:solidFill>
              </a:rPr>
              <a:t>Metasploit</a:t>
            </a:r>
            <a:r>
              <a:rPr lang="en-US" sz="2800" b="1" dirty="0" smtClean="0"/>
              <a:t> Penetration Testing Lab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Command Shell</a:t>
            </a:r>
          </a:p>
          <a:p>
            <a:r>
              <a:rPr lang="en-US" dirty="0" smtClean="0"/>
              <a:t>Privilege Escalation</a:t>
            </a:r>
          </a:p>
          <a:p>
            <a:r>
              <a:rPr lang="en-US" dirty="0" smtClean="0"/>
              <a:t>Spying on the User</a:t>
            </a:r>
          </a:p>
          <a:p>
            <a:r>
              <a:rPr lang="en-US" dirty="0" smtClean="0"/>
              <a:t>File Management</a:t>
            </a:r>
          </a:p>
          <a:p>
            <a:r>
              <a:rPr lang="en-US" dirty="0" smtClean="0"/>
              <a:t>Process Management</a:t>
            </a:r>
          </a:p>
          <a:p>
            <a:r>
              <a:rPr lang="en-US" dirty="0" smtClean="0"/>
              <a:t>Post Modules and Loot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Attack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176" y="1257730"/>
            <a:ext cx="6458893" cy="553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82685"/>
            <a:ext cx="7772400" cy="914400"/>
          </a:xfrm>
        </p:spPr>
        <p:txBody>
          <a:bodyPr/>
          <a:lstStyle/>
          <a:p>
            <a:r>
              <a:rPr lang="en-US" dirty="0" smtClean="0"/>
              <a:t>Demo Demo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Meterpreter command takes a screenshot?</a:t>
            </a:r>
          </a:p>
          <a:p>
            <a:r>
              <a:rPr lang="en-US" dirty="0" smtClean="0"/>
              <a:t>Which Meterpreter command is most useful to you?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158111"/>
            <a:ext cx="9019587" cy="7909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669277"/>
            <a:ext cx="7772400" cy="1975104"/>
          </a:xfrm>
          <a:effectLst/>
        </p:spPr>
        <p:txBody>
          <a:bodyPr/>
          <a:lstStyle/>
          <a:p>
            <a:pPr algn="ctr"/>
            <a:r>
              <a:rPr lang="en-US" sz="6000" cap="none" dirty="0" smtClean="0">
                <a:solidFill>
                  <a:schemeClr val="accent3"/>
                </a:solidFill>
                <a:effectLst/>
              </a:rPr>
              <a:t>Maneuver</a:t>
            </a:r>
            <a:endParaRPr lang="en-US" sz="6000" cap="none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43202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EB80A"/>
                </a:solidFill>
              </a:rPr>
              <a:t>Armitage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EB80A"/>
                </a:solidFill>
              </a:rPr>
              <a:t>Metasploit</a:t>
            </a:r>
            <a:r>
              <a:rPr lang="en-US" sz="2800" b="1" dirty="0" smtClean="0"/>
              <a:t> Penetration Testing Lab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Pivoting</a:t>
            </a:r>
          </a:p>
          <a:p>
            <a:r>
              <a:rPr lang="en-US" dirty="0" smtClean="0"/>
              <a:t>Scanning</a:t>
            </a:r>
          </a:p>
          <a:p>
            <a:r>
              <a:rPr lang="en-US" dirty="0" smtClean="0"/>
              <a:t>Attacking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dirty="0" smtClean="0">
                <a:solidFill>
                  <a:srgbClr val="FEB80A"/>
                </a:solidFill>
              </a:rPr>
              <a:t>What?</a:t>
            </a:r>
            <a:r>
              <a:rPr lang="en-US" sz="4400" dirty="0" smtClean="0"/>
              <a:t> Test security by doing what bad guys might do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Attack Process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91" y="1426464"/>
            <a:ext cx="5472182" cy="5134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82685"/>
            <a:ext cx="7772400" cy="914400"/>
          </a:xfrm>
        </p:spPr>
        <p:txBody>
          <a:bodyPr/>
          <a:lstStyle/>
          <a:p>
            <a:r>
              <a:rPr lang="en-US" dirty="0" smtClean="0"/>
              <a:t>Demo Demo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module gives a session on a Windows host using credentials or hashes?</a:t>
            </a:r>
          </a:p>
          <a:p>
            <a:r>
              <a:rPr lang="en-US" dirty="0" smtClean="0"/>
              <a:t>Which scan should you do before setting up a pivot?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Attack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530" y="1426464"/>
            <a:ext cx="6099770" cy="543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-158111"/>
            <a:ext cx="9019587" cy="7909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669277"/>
            <a:ext cx="7772400" cy="1975104"/>
          </a:xfrm>
          <a:effectLst/>
        </p:spPr>
        <p:txBody>
          <a:bodyPr/>
          <a:lstStyle/>
          <a:p>
            <a:pPr algn="ctr"/>
            <a:r>
              <a:rPr lang="en-US" sz="6000" cap="none" dirty="0" smtClean="0">
                <a:solidFill>
                  <a:schemeClr val="accent3"/>
                </a:solidFill>
                <a:effectLst/>
              </a:rPr>
              <a:t>Resources</a:t>
            </a:r>
            <a:endParaRPr lang="en-US" sz="6000" cap="none" dirty="0">
              <a:solidFill>
                <a:schemeClr val="accent3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43202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EB80A"/>
                </a:solidFill>
              </a:rPr>
              <a:t>Armitage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EB80A"/>
                </a:solidFill>
              </a:rPr>
              <a:t>Metasploit</a:t>
            </a:r>
            <a:r>
              <a:rPr lang="en-US" sz="2800" b="1" dirty="0" smtClean="0"/>
              <a:t> Penetration Testing Lab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Metasploit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5452532"/>
            <a:ext cx="8212667" cy="9030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 err="1" smtClean="0"/>
              <a:t>http://www.offensive-security.com/metasploit-unleashed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66" y="1426464"/>
            <a:ext cx="6807200" cy="3358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5452532"/>
            <a:ext cx="8212667" cy="903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/>
              <a:t>http://</a:t>
            </a:r>
            <a:r>
              <a:rPr lang="en-US" sz="3200" b="1" dirty="0" err="1" smtClean="0"/>
              <a:t>www.metasploit.com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1426464"/>
            <a:ext cx="4331084" cy="324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Armitage Homepage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5452532"/>
            <a:ext cx="8212667" cy="903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/>
              <a:t>http://</a:t>
            </a:r>
            <a:r>
              <a:rPr lang="en-US" sz="3200" b="1" dirty="0" err="1" smtClean="0"/>
              <a:t>www.fastandeasyhacking.com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671" y="1411984"/>
            <a:ext cx="5179932" cy="404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BackTrack</a:t>
            </a:r>
            <a:r>
              <a:rPr lang="en-US" dirty="0" smtClean="0"/>
              <a:t>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5452532"/>
            <a:ext cx="8212667" cy="903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err="1" smtClean="0"/>
              <a:t>http://www.backtrack-linux.org</a:t>
            </a:r>
            <a:r>
              <a:rPr lang="en-US" sz="3200" b="1" dirty="0" smtClean="0"/>
              <a:t>/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20" y="1593531"/>
            <a:ext cx="6174402" cy="385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Pen Test &amp; </a:t>
            </a:r>
            <a:r>
              <a:rPr lang="en-US" sz="2800" dirty="0" err="1" smtClean="0"/>
              <a:t>Vuln</a:t>
            </a:r>
            <a:r>
              <a:rPr lang="en-US" sz="2800" dirty="0" smtClean="0"/>
              <a:t> Analysis Course @ NYU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5452532"/>
            <a:ext cx="8212667" cy="9030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/>
              <a:t>http://</a:t>
            </a:r>
            <a:r>
              <a:rPr lang="en-US" sz="3200" b="1" dirty="0" err="1" smtClean="0"/>
              <a:t>pentest.cryptocity.net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717" y="1254217"/>
            <a:ext cx="4741752" cy="419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dirty="0" smtClean="0">
                <a:solidFill>
                  <a:srgbClr val="FEB80A"/>
                </a:solidFill>
              </a:rPr>
              <a:t>Why? </a:t>
            </a:r>
            <a:r>
              <a:rPr lang="en-US" sz="4400" dirty="0" smtClean="0"/>
              <a:t>Motivate desire to make changes to </a:t>
            </a:r>
            <a:r>
              <a:rPr lang="en-US" sz="4400" u="sng" dirty="0" smtClean="0"/>
              <a:t>improve</a:t>
            </a:r>
            <a:r>
              <a:rPr lang="en-US" sz="4400" dirty="0" smtClean="0"/>
              <a:t> security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910" y="0"/>
            <a:ext cx="5314307" cy="398573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88822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EB80A"/>
                </a:solidFill>
              </a:rPr>
              <a:t>Armitage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EB80A"/>
                </a:solidFill>
              </a:rPr>
              <a:t>Metasploit</a:t>
            </a:r>
            <a:r>
              <a:rPr lang="en-US" sz="2800" b="1" dirty="0" smtClean="0"/>
              <a:t> Penetration Testing Lab</a:t>
            </a:r>
            <a:endParaRPr lang="en-US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9441" y="4444677"/>
            <a:ext cx="3126119" cy="27414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22080" y="5758829"/>
            <a:ext cx="2711875" cy="92333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Raphael Mudge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rsmudge@gmail.com</a:t>
            </a: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armitagehacker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400" dirty="0" smtClean="0">
                <a:solidFill>
                  <a:srgbClr val="FEB80A"/>
                </a:solidFill>
              </a:rPr>
              <a:t>How? </a:t>
            </a:r>
            <a:r>
              <a:rPr lang="en-US" sz="4400" dirty="0" smtClean="0"/>
              <a:t>Demonstrate risk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Penetration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Research 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Social Engineering</a:t>
            </a:r>
          </a:p>
          <a:p>
            <a:r>
              <a:rPr lang="en-US" dirty="0" smtClean="0"/>
              <a:t>Wireless</a:t>
            </a:r>
          </a:p>
          <a:p>
            <a:r>
              <a:rPr lang="en-US" dirty="0" smtClean="0"/>
              <a:t>Web Applications</a:t>
            </a:r>
          </a:p>
          <a:p>
            <a:r>
              <a:rPr lang="en-US" dirty="0" smtClean="0"/>
              <a:t>Mobile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Gathering</a:t>
            </a:r>
          </a:p>
          <a:p>
            <a:r>
              <a:rPr lang="en-US" dirty="0" smtClean="0"/>
              <a:t>Reconnaissance</a:t>
            </a:r>
          </a:p>
          <a:p>
            <a:r>
              <a:rPr lang="en-US" dirty="0" smtClean="0"/>
              <a:t>Access</a:t>
            </a:r>
          </a:p>
          <a:p>
            <a:r>
              <a:rPr lang="en-US" dirty="0" smtClean="0"/>
              <a:t>Post-Exploitation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3446</TotalTime>
  <Words>871</Words>
  <Application>Microsoft Macintosh PowerPoint</Application>
  <PresentationFormat>On-screen Show (4:3)</PresentationFormat>
  <Paragraphs>282</Paragraphs>
  <Slides>60</Slides>
  <Notes>60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Metro</vt:lpstr>
      <vt:lpstr>Slide 1</vt:lpstr>
      <vt:lpstr>Penetration Testing</vt:lpstr>
      <vt:lpstr>Overview</vt:lpstr>
      <vt:lpstr>Introduction – R. Mudge</vt:lpstr>
      <vt:lpstr>Penetration Testing</vt:lpstr>
      <vt:lpstr>Penetration Testing</vt:lpstr>
      <vt:lpstr>Penetration Testing</vt:lpstr>
      <vt:lpstr>Types of Penetration Tests</vt:lpstr>
      <vt:lpstr>Penetration Testing Process</vt:lpstr>
      <vt:lpstr>Network Attack Process</vt:lpstr>
      <vt:lpstr>Motivation</vt:lpstr>
      <vt:lpstr>Motivation</vt:lpstr>
      <vt:lpstr>Course overview</vt:lpstr>
      <vt:lpstr>Goals</vt:lpstr>
      <vt:lpstr>Learning Check</vt:lpstr>
      <vt:lpstr>Metasploit</vt:lpstr>
      <vt:lpstr>Overview</vt:lpstr>
      <vt:lpstr>What is Metasploit?</vt:lpstr>
      <vt:lpstr>What is Metasploit?</vt:lpstr>
      <vt:lpstr>Modules</vt:lpstr>
      <vt:lpstr>Modules</vt:lpstr>
      <vt:lpstr>Modules and Magic the Gathering</vt:lpstr>
      <vt:lpstr>Module Organization</vt:lpstr>
      <vt:lpstr>Metasploit Command Sets</vt:lpstr>
      <vt:lpstr>Console Cheat Sheet</vt:lpstr>
      <vt:lpstr>msfconsole</vt:lpstr>
      <vt:lpstr>What is Armitage?</vt:lpstr>
      <vt:lpstr>Armitage</vt:lpstr>
      <vt:lpstr>Armitage Sightings…</vt:lpstr>
      <vt:lpstr>Console Demo</vt:lpstr>
      <vt:lpstr>Learning Check</vt:lpstr>
      <vt:lpstr>Getting Access</vt:lpstr>
      <vt:lpstr>Overview</vt:lpstr>
      <vt:lpstr>Network Attack Process</vt:lpstr>
      <vt:lpstr>Remote Attack</vt:lpstr>
      <vt:lpstr>Which exploit do I use?  Answer: These.</vt:lpstr>
      <vt:lpstr>Why did my exploit fail?</vt:lpstr>
      <vt:lpstr>Exploit-free Attack</vt:lpstr>
      <vt:lpstr>Payloads</vt:lpstr>
      <vt:lpstr>Client-side Attack</vt:lpstr>
      <vt:lpstr>Which exploit do I use?  Answer: These.</vt:lpstr>
      <vt:lpstr>Learning Check</vt:lpstr>
      <vt:lpstr>Post-Exploitation</vt:lpstr>
      <vt:lpstr>Overview</vt:lpstr>
      <vt:lpstr>Network Attack Process</vt:lpstr>
      <vt:lpstr>Demo Demo Demo</vt:lpstr>
      <vt:lpstr>Learning Check</vt:lpstr>
      <vt:lpstr>Maneuver</vt:lpstr>
      <vt:lpstr>Overview</vt:lpstr>
      <vt:lpstr>Network Attack Process</vt:lpstr>
      <vt:lpstr>Demo Demo Demo</vt:lpstr>
      <vt:lpstr>Learning Check</vt:lpstr>
      <vt:lpstr>Network Attack Process</vt:lpstr>
      <vt:lpstr>Resources</vt:lpstr>
      <vt:lpstr>Free Metasploit Course</vt:lpstr>
      <vt:lpstr>Metasploit Homepage</vt:lpstr>
      <vt:lpstr>Armitage Homepage</vt:lpstr>
      <vt:lpstr>BackTrack Linux</vt:lpstr>
      <vt:lpstr>Pen Test &amp; Vuln Analysis Course @ NYU</vt:lpstr>
      <vt:lpstr>Slide 60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Armitage and Metasploit Penetration Testing Lab</dc:title>
  <dc:subject/>
  <dc:creator>R</dc:creator>
  <cp:keywords/>
  <dc:description/>
  <cp:lastModifiedBy>Mobile Lab</cp:lastModifiedBy>
  <cp:revision>57</cp:revision>
  <cp:lastPrinted>2011-06-16T08:42:17Z</cp:lastPrinted>
  <dcterms:created xsi:type="dcterms:W3CDTF">2011-07-07T16:37:01Z</dcterms:created>
  <dcterms:modified xsi:type="dcterms:W3CDTF">2011-07-07T16:41:34Z</dcterms:modified>
  <cp:category/>
</cp:coreProperties>
</file>